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0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Maven Pro" panose="020B0604020202020204" charset="0"/>
      <p:regular r:id="rId108"/>
      <p:bold r:id="rId109"/>
    </p:embeddedFont>
    <p:embeddedFont>
      <p:font typeface="Nunito" panose="020B0604020202020204" charset="0"/>
      <p:regular r:id="rId110"/>
      <p:bold r:id="rId111"/>
      <p:italic r:id="rId112"/>
      <p:boldItalic r:id="rId113"/>
    </p:embeddedFont>
    <p:embeddedFont>
      <p:font typeface="Nunito Medium" panose="020B0604020202020204" charset="0"/>
      <p:regular r:id="rId114"/>
      <p:bold r:id="rId115"/>
      <p:italic r:id="rId116"/>
      <p:boldItalic r:id="rId1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272">
          <p15:clr>
            <a:srgbClr val="9AA0A6"/>
          </p15:clr>
        </p15:guide>
        <p15:guide id="4" pos="48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0" y="84"/>
      </p:cViewPr>
      <p:guideLst>
        <p:guide orient="horz" pos="1620"/>
        <p:guide pos="2880"/>
        <p:guide pos="5272"/>
        <p:guide pos="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4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9.fntdata"/><Relationship Id="rId16" Type="http://schemas.openxmlformats.org/officeDocument/2006/relationships/slide" Target="slides/slide15.xml"/><Relationship Id="rId107" Type="http://schemas.openxmlformats.org/officeDocument/2006/relationships/font" Target="fonts/font4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0.fntdata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5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1.fntdata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6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1.fntdata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7.fntdata"/><Relationship Id="rId115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8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f16a85deb3add1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4f16a85deb3add1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1276c557730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1276c557730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12e0b36241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12e0b36241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f16a85deb3add15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f16a85deb3add15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f16a85deb3add1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f16a85deb3add15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2e0b36241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2e0b36241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2ddb50691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2ddb50691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2ddb5069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2ddb5069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2ddb50691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2ddb50691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2e0b36241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2e0b36241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4f16a85deb3add15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4f16a85deb3add15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b7bae48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1b7bae48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6387f6c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26387f6c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2ddb50691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2ddb50691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2ddb50691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2ddb50691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1b7bae4895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1b7bae4895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2ddb50691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2ddb50691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f16a85deb3add1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f16a85deb3add15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1b7bae48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1b7bae489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4f16a85deb3add15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4f16a85deb3add15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1b7bae489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1b7bae489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2ddb50691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2ddb50691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2ddb50691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2ddb50691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263836f7e8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263836f7e8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1b7bae4895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1b7bae4895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2ddb50691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2ddb50691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2ddb50691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2ddb50691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1b7bae4895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1b7bae4895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2ddb50691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2ddb50691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2ddb50691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2ddb50691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1b7bae4895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1b7bae4895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2ddb50691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2ddb50691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1b7bae489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1b7bae489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27ff1ae1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27ff1ae1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276c557730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276c557730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1b7bae489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1b7bae489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1b7bae489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1b7bae489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2ddb506915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2ddb506915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2ddb50691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2ddb50691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27ff1ae1e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27ff1ae1ee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2ddb50691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2ddb50691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1b7bae489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1b7bae489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27ff1ae1e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27ff1ae1e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b7bae489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1b7bae489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1b7bae489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1b7bae489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76c557730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276c557730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2ddb5069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12ddb5069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27f954cf9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27f954cf9a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2ddb506915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12ddb506915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2ddb506915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2ddb506915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27f954cf9a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127f954cf9a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27f954cf9a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127f954cf9a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2df08e210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2df08e210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1b7bae4895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11b7bae4895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27ff1ae1e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27ff1ae1e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1b7bae489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1b7bae489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276c557730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276c557730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1b7bae4895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11b7bae4895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2df08e210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2df08e210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2df08e210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2df08e210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2df08e210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2df08e210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2df08e210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2df08e210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b7bae4895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b7bae4895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27ff1ae1e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127ff1ae1ee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1b7bae489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11b7bae489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1b7bae4895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11b7bae4895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2df08e210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12df08e210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4f16a85deb3add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4f16a85deb3add1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2df08e210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12df08e210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127f954cf9a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127f954cf9a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2df08e210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2df08e210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2df08e210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12df08e210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1b7bae489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11b7bae489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27ff1ae1e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127ff1ae1e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11b7bae489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11b7bae489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11b7bae4895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11b7bae4895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2df08e210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2df08e210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127f954cf9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127f954cf9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76c557730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276c557730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12df08e210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12df08e210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11b7bae48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11b7bae48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127ff1ae1e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127ff1ae1ee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11b7bae489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11b7bae489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11b7bae4895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11b7bae4895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12df08e210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12df08e210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12df08e210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12df08e210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27f954cf9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127f954cf9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2df08e210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2df08e210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1b7bae4895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11b7bae4895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276c55773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276c55773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27ff1ae1e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27ff1ae1e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1b7bae489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11b7bae489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1b7bae4895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11b7bae4895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11b7bae4895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11b7bae4895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7ff1ae1e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7ff1ae1e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11b7bae489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11b7bae489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11b7bae4895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11b7bae4895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11b7bae489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11b7bae489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27ff1ae1e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127ff1ae1ee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127ff1ae1e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127ff1ae1e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1">
  <p:cSld name="AUTOLAYOUT_1">
    <p:bg>
      <p:bgPr>
        <a:solidFill>
          <a:srgbClr val="FFFFFF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3"/>
          <p:cNvSpPr/>
          <p:nvPr/>
        </p:nvSpPr>
        <p:spPr>
          <a:xfrm>
            <a:off x="-29" y="0"/>
            <a:ext cx="9144000" cy="17415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 rot="10800000">
            <a:off x="7697100" y="-25"/>
            <a:ext cx="962400" cy="1741500"/>
          </a:xfrm>
          <a:prstGeom prst="rect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rot="10800000">
            <a:off x="5750475" y="-25"/>
            <a:ext cx="1946700" cy="1741500"/>
          </a:xfrm>
          <a:prstGeom prst="rect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"/>
          <p:cNvSpPr/>
          <p:nvPr/>
        </p:nvSpPr>
        <p:spPr>
          <a:xfrm rot="10800000" flipH="1">
            <a:off x="8659500" y="-25"/>
            <a:ext cx="484500" cy="1741500"/>
          </a:xfrm>
          <a:prstGeom prst="rect">
            <a:avLst/>
          </a:pr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  <a:defRPr sz="1800">
                <a:solidFill>
                  <a:srgbClr val="61616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400">
                <a:solidFill>
                  <a:srgbClr val="61616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400">
                <a:solidFill>
                  <a:srgbClr val="61616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●"/>
              <a:defRPr sz="1400">
                <a:solidFill>
                  <a:srgbClr val="61616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400">
                <a:solidFill>
                  <a:srgbClr val="61616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400">
                <a:solidFill>
                  <a:srgbClr val="61616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●"/>
              <a:defRPr sz="1400">
                <a:solidFill>
                  <a:srgbClr val="61616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400">
                <a:solidFill>
                  <a:srgbClr val="61616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1C23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585466" y="1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4"/>
          <p:cNvSpPr txBox="1"/>
          <p:nvPr/>
        </p:nvSpPr>
        <p:spPr>
          <a:xfrm>
            <a:off x="1478575" y="979700"/>
            <a:ext cx="6339000" cy="26166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 b="1" u="sng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 b="1">
                <a:latin typeface="Nunito"/>
                <a:ea typeface="Nunito"/>
                <a:cs typeface="Nunito"/>
                <a:sym typeface="Nunito"/>
              </a:rPr>
              <a:t>Pratiques et Besoins des étudiants sur le secteur Turly dans le cadre du NPNRU :</a:t>
            </a:r>
            <a:endParaRPr sz="3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 b="1">
                <a:latin typeface="Nunito"/>
                <a:ea typeface="Nunito"/>
                <a:cs typeface="Nunito"/>
                <a:sym typeface="Nunito"/>
              </a:rPr>
              <a:t>Résultats d</a:t>
            </a:r>
            <a:r>
              <a:rPr lang="fr" sz="3300" b="1">
                <a:latin typeface="Nunito"/>
                <a:ea typeface="Nunito"/>
                <a:cs typeface="Nunito"/>
                <a:sym typeface="Nunito"/>
              </a:rPr>
              <a:t>’enquête </a:t>
            </a:r>
            <a:endParaRPr sz="3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7" name="Google Shape;287;p14"/>
          <p:cNvSpPr txBox="1"/>
          <p:nvPr/>
        </p:nvSpPr>
        <p:spPr>
          <a:xfrm>
            <a:off x="1470775" y="3596300"/>
            <a:ext cx="6354600" cy="677100"/>
          </a:xfrm>
          <a:prstGeom prst="rect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latin typeface="Nunito"/>
                <a:ea typeface="Nunito"/>
                <a:cs typeface="Nunito"/>
                <a:sym typeface="Nunito"/>
              </a:rPr>
              <a:t>Présentés par : Hugo BONDON, Lucie DULON 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latin typeface="Nunito"/>
                <a:ea typeface="Nunito"/>
                <a:cs typeface="Nunito"/>
                <a:sym typeface="Nunito"/>
              </a:rPr>
              <a:t>et Marie-Lou POIRIER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8" name="Google Shape;28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4300" y="0"/>
            <a:ext cx="979700" cy="9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</a:t>
            </a:fld>
            <a:endParaRPr/>
          </a:p>
        </p:txBody>
      </p:sp>
      <p:pic>
        <p:nvPicPr>
          <p:cNvPr id="290" name="Google Shape;29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2280" y="58750"/>
            <a:ext cx="1211100" cy="86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862200" cy="8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599"/>
            </a:gs>
            <a:gs pos="91000">
              <a:srgbClr val="FFD966"/>
            </a:gs>
            <a:gs pos="100000">
              <a:srgbClr val="FAD25C"/>
            </a:gs>
          </a:gsLst>
          <a:lin ang="5400700" scaled="0"/>
        </a:gra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"/>
          <p:cNvSpPr txBox="1">
            <a:spLocks noGrp="1"/>
          </p:cNvSpPr>
          <p:nvPr>
            <p:ph type="title"/>
          </p:nvPr>
        </p:nvSpPr>
        <p:spPr>
          <a:xfrm>
            <a:off x="-144250" y="1646375"/>
            <a:ext cx="9144000" cy="30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rgbClr val="000000"/>
                </a:solidFill>
              </a:rPr>
              <a:t>IV. Analyse par thématiques :</a:t>
            </a:r>
            <a:endParaRPr sz="49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rgbClr val="000000"/>
                </a:solidFill>
              </a:rPr>
              <a:t>Les résultats obtenus </a:t>
            </a:r>
            <a:endParaRPr sz="4900">
              <a:solidFill>
                <a:srgbClr val="000000"/>
              </a:solidFill>
            </a:endParaRPr>
          </a:p>
        </p:txBody>
      </p:sp>
      <p:sp>
        <p:nvSpPr>
          <p:cNvPr id="376" name="Google Shape;376;p2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10</a:t>
            </a:fld>
            <a:endParaRPr/>
          </a:p>
        </p:txBody>
      </p:sp>
      <p:sp>
        <p:nvSpPr>
          <p:cNvPr id="377" name="Google Shape;377;p23"/>
          <p:cNvSpPr/>
          <p:nvPr/>
        </p:nvSpPr>
        <p:spPr>
          <a:xfrm>
            <a:off x="7485350" y="3312175"/>
            <a:ext cx="1384200" cy="106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599"/>
            </a:gs>
            <a:gs pos="91000">
              <a:srgbClr val="FFD966"/>
            </a:gs>
            <a:gs pos="100000">
              <a:srgbClr val="FAD25C"/>
            </a:gs>
          </a:gsLst>
          <a:lin ang="5400012" scaled="0"/>
        </a:gradFill>
        <a:effectLst/>
      </p:bgPr>
    </p:bg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13"/>
          <p:cNvSpPr/>
          <p:nvPr/>
        </p:nvSpPr>
        <p:spPr>
          <a:xfrm>
            <a:off x="774000" y="448350"/>
            <a:ext cx="3523500" cy="424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13"/>
          <p:cNvSpPr/>
          <p:nvPr/>
        </p:nvSpPr>
        <p:spPr>
          <a:xfrm>
            <a:off x="4846500" y="448350"/>
            <a:ext cx="3523500" cy="4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13"/>
          <p:cNvSpPr txBox="1"/>
          <p:nvPr/>
        </p:nvSpPr>
        <p:spPr>
          <a:xfrm>
            <a:off x="774000" y="802200"/>
            <a:ext cx="352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u="sng">
                <a:latin typeface="Nunito"/>
                <a:ea typeface="Nunito"/>
                <a:cs typeface="Nunito"/>
                <a:sym typeface="Nunito"/>
              </a:rPr>
              <a:t>LES POINTS FORTS</a:t>
            </a:r>
            <a:endParaRPr sz="1800" b="1" u="sng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7" name="Google Shape;1117;p113"/>
          <p:cNvSpPr txBox="1"/>
          <p:nvPr/>
        </p:nvSpPr>
        <p:spPr>
          <a:xfrm>
            <a:off x="4846500" y="802200"/>
            <a:ext cx="352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u="sng">
                <a:latin typeface="Nunito"/>
                <a:ea typeface="Nunito"/>
                <a:cs typeface="Nunito"/>
                <a:sym typeface="Nunito"/>
              </a:rPr>
              <a:t>LES POINTS FAIBLES</a:t>
            </a:r>
            <a:endParaRPr sz="1800" b="1" u="sng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8" name="Google Shape;1118;p113"/>
          <p:cNvSpPr txBox="1"/>
          <p:nvPr/>
        </p:nvSpPr>
        <p:spPr>
          <a:xfrm>
            <a:off x="663875" y="1394250"/>
            <a:ext cx="3523500" cy="3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Nunito"/>
              <a:buChar char="●"/>
            </a:pPr>
            <a:r>
              <a:rPr lang="fr" sz="1300">
                <a:latin typeface="Nunito"/>
                <a:ea typeface="Nunito"/>
                <a:cs typeface="Nunito"/>
                <a:sym typeface="Nunito"/>
              </a:rPr>
              <a:t>Connaissant le secteur et étant étudiants cela a aussi été plus simple de s’approprier le sujet de l’enquête.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Font typeface="Nunito"/>
              <a:buChar char="●"/>
            </a:pPr>
            <a:r>
              <a:rPr lang="fr" sz="1300">
                <a:latin typeface="Nunito"/>
                <a:ea typeface="Nunito"/>
                <a:cs typeface="Nunito"/>
                <a:sym typeface="Nunito"/>
              </a:rPr>
              <a:t>Rencontre des chefs des différents établissements, très enthousiastes au regard de notre enquête.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Nunito"/>
              <a:buChar char="●"/>
            </a:pPr>
            <a:r>
              <a:rPr lang="fr" sz="1300">
                <a:latin typeface="Nunito"/>
                <a:ea typeface="Nunito"/>
                <a:cs typeface="Nunito"/>
                <a:sym typeface="Nunito"/>
              </a:rPr>
              <a:t>Profond intérêt des professionnels des services de l'agglomération.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Nunito"/>
              <a:buChar char="●"/>
            </a:pPr>
            <a:r>
              <a:rPr lang="fr" sz="1300">
                <a:latin typeface="Nunito"/>
                <a:ea typeface="Nunito"/>
                <a:cs typeface="Nunito"/>
                <a:sym typeface="Nunito"/>
              </a:rPr>
              <a:t>Étant étudiants à L'IUT, la passation de notre questionnaire au sein des différents départements a été plus simple.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9" name="Google Shape;1119;p113"/>
          <p:cNvSpPr txBox="1"/>
          <p:nvPr/>
        </p:nvSpPr>
        <p:spPr>
          <a:xfrm>
            <a:off x="4754225" y="1394250"/>
            <a:ext cx="35235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Font typeface="Nunito"/>
              <a:buChar char="●"/>
            </a:pPr>
            <a:r>
              <a:rPr lang="fr" sz="1300">
                <a:latin typeface="Nunito"/>
                <a:ea typeface="Nunito"/>
                <a:cs typeface="Nunito"/>
                <a:sym typeface="Nunito"/>
              </a:rPr>
              <a:t>Quelques étudiants n'ont pas répondu sérieusement à notre questionnaire.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Nunito"/>
              <a:buChar char="●"/>
            </a:pPr>
            <a:r>
              <a:rPr lang="fr" sz="1300">
                <a:latin typeface="Nunito"/>
                <a:ea typeface="Nunito"/>
                <a:cs typeface="Nunito"/>
                <a:sym typeface="Nunito"/>
              </a:rPr>
              <a:t>La longueur du questionnaire a pu en décourager certains (124 questions - environ 20-30 min pour y répondre).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Nunito"/>
              <a:buChar char="●"/>
            </a:pPr>
            <a:r>
              <a:rPr lang="fr" sz="1300">
                <a:latin typeface="Nunito"/>
                <a:ea typeface="Nunito"/>
                <a:cs typeface="Nunito"/>
                <a:sym typeface="Nunito"/>
              </a:rPr>
              <a:t>Des personnes non concernées par l'enquête comme des étudiants en BTS au lycée Jacques Coeur qui ne fréquentent pas le secteur.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SzPts val="1000"/>
              <a:buFont typeface="Nunito"/>
              <a:buChar char="●"/>
            </a:pPr>
            <a:r>
              <a:rPr lang="fr" sz="1300">
                <a:latin typeface="Nunito"/>
                <a:ea typeface="Nunito"/>
                <a:cs typeface="Nunito"/>
                <a:sym typeface="Nunito"/>
              </a:rPr>
              <a:t>Nous n'avons pas pu traiter toutes les thématiques en profondeur.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0" name="Google Shape;1120;p11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100</a:t>
            </a:fld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599"/>
            </a:gs>
            <a:gs pos="91000">
              <a:srgbClr val="FFD966"/>
            </a:gs>
            <a:gs pos="100000">
              <a:srgbClr val="FAD25C"/>
            </a:gs>
          </a:gsLst>
          <a:lin ang="5400700" scaled="0"/>
        </a:gra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14"/>
          <p:cNvSpPr txBox="1">
            <a:spLocks noGrp="1"/>
          </p:cNvSpPr>
          <p:nvPr>
            <p:ph type="title"/>
          </p:nvPr>
        </p:nvSpPr>
        <p:spPr>
          <a:xfrm>
            <a:off x="540875" y="226975"/>
            <a:ext cx="8204700" cy="4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500">
                <a:solidFill>
                  <a:srgbClr val="000000"/>
                </a:solidFill>
              </a:rPr>
              <a:t>Merci de votre attention !</a:t>
            </a:r>
            <a:endParaRPr sz="6055">
              <a:solidFill>
                <a:srgbClr val="000000"/>
              </a:solidFill>
            </a:endParaRPr>
          </a:p>
        </p:txBody>
      </p:sp>
      <p:sp>
        <p:nvSpPr>
          <p:cNvPr id="1126" name="Google Shape;1126;p11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101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0250" y="0"/>
            <a:ext cx="9619575" cy="54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11</a:t>
            </a:fld>
            <a:endParaRPr/>
          </a:p>
        </p:txBody>
      </p:sp>
      <p:sp>
        <p:nvSpPr>
          <p:cNvPr id="384" name="Google Shape;384;p24"/>
          <p:cNvSpPr txBox="1"/>
          <p:nvPr/>
        </p:nvSpPr>
        <p:spPr>
          <a:xfrm>
            <a:off x="1470038" y="1833150"/>
            <a:ext cx="6339000" cy="14772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PROFIL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5"/>
          <p:cNvSpPr txBox="1">
            <a:spLocks noGrp="1"/>
          </p:cNvSpPr>
          <p:nvPr>
            <p:ph type="title"/>
          </p:nvPr>
        </p:nvSpPr>
        <p:spPr>
          <a:xfrm>
            <a:off x="0" y="96825"/>
            <a:ext cx="91440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Profil :classes d’âge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0" name="Google Shape;390;p2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12</a:t>
            </a:fld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53" y="648693"/>
            <a:ext cx="6608294" cy="43928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Profil : genre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7" name="Google Shape;397;p2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13</a:t>
            </a:fld>
            <a:endParaRPr/>
          </a:p>
        </p:txBody>
      </p:sp>
      <p:pic>
        <p:nvPicPr>
          <p:cNvPr id="398" name="Google Shape;398;p26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850" y="621650"/>
            <a:ext cx="7219450" cy="44611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14</a:t>
            </a:fld>
            <a:endParaRPr/>
          </a:p>
        </p:txBody>
      </p:sp>
      <p:pic>
        <p:nvPicPr>
          <p:cNvPr id="404" name="Google Shape;404;p27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875" y="601625"/>
            <a:ext cx="6840250" cy="44711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405" name="Google Shape;405;p27"/>
          <p:cNvSpPr txBox="1"/>
          <p:nvPr/>
        </p:nvSpPr>
        <p:spPr>
          <a:xfrm>
            <a:off x="0" y="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b="1">
                <a:latin typeface="Maven Pro"/>
                <a:ea typeface="Maven Pro"/>
                <a:cs typeface="Maven Pro"/>
                <a:sym typeface="Maven Pro"/>
              </a:rPr>
              <a:t>Profil: origine géographique</a:t>
            </a:r>
            <a:endParaRPr sz="2800" b="1"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15</a:t>
            </a:fld>
            <a:endParaRPr/>
          </a:p>
        </p:txBody>
      </p:sp>
      <p:pic>
        <p:nvPicPr>
          <p:cNvPr id="411" name="Google Shape;411;p28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188" y="206988"/>
            <a:ext cx="7875625" cy="4729528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 Profil : établissement fréquenté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17" name="Google Shape;417;p2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16</a:t>
            </a:fld>
            <a:endParaRPr/>
          </a:p>
        </p:txBody>
      </p:sp>
      <p:pic>
        <p:nvPicPr>
          <p:cNvPr id="418" name="Google Shape;418;p29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3" y="578525"/>
            <a:ext cx="8890068" cy="42393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Fréquence du retour du domicile parental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24" name="Google Shape;424;p3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17</a:t>
            </a:fld>
            <a:endParaRPr/>
          </a:p>
        </p:txBody>
      </p:sp>
      <p:pic>
        <p:nvPicPr>
          <p:cNvPr id="425" name="Google Shape;425;p30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775" y="513025"/>
            <a:ext cx="7556450" cy="45690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cxnSp>
        <p:nvCxnSpPr>
          <p:cNvPr id="426" name="Google Shape;426;p30"/>
          <p:cNvCxnSpPr/>
          <p:nvPr/>
        </p:nvCxnSpPr>
        <p:spPr>
          <a:xfrm rot="10800000" flipH="1">
            <a:off x="1885050" y="3058825"/>
            <a:ext cx="888600" cy="1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7" name="Google Shape;427;p30"/>
          <p:cNvSpPr txBox="1"/>
          <p:nvPr/>
        </p:nvSpPr>
        <p:spPr>
          <a:xfrm>
            <a:off x="1564550" y="2859325"/>
            <a:ext cx="40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Nunito"/>
                <a:ea typeface="Nunito"/>
                <a:cs typeface="Nunito"/>
                <a:sym typeface="Nunito"/>
              </a:rPr>
              <a:t>58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18</a:t>
            </a:fld>
            <a:endParaRPr/>
          </a:p>
        </p:txBody>
      </p:sp>
      <p:pic>
        <p:nvPicPr>
          <p:cNvPr id="433" name="Google Shape;43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3300"/>
            <a:ext cx="9144001" cy="571009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1"/>
          <p:cNvSpPr txBox="1"/>
          <p:nvPr/>
        </p:nvSpPr>
        <p:spPr>
          <a:xfrm>
            <a:off x="1470038" y="1833150"/>
            <a:ext cx="6339000" cy="14772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LOGEMENT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Type de logement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40" name="Google Shape;440;p32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41" name="Google Shape;441;p3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19</a:t>
            </a:fld>
            <a:endParaRPr/>
          </a:p>
        </p:txBody>
      </p:sp>
      <p:pic>
        <p:nvPicPr>
          <p:cNvPr id="442" name="Google Shape;442;p32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088" y="525350"/>
            <a:ext cx="7395925" cy="45197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599"/>
            </a:gs>
            <a:gs pos="91000">
              <a:srgbClr val="FFD966"/>
            </a:gs>
            <a:gs pos="100000">
              <a:srgbClr val="FAD25C"/>
            </a:gs>
          </a:gsLst>
          <a:lin ang="5400700" scaled="0"/>
        </a:gra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"/>
          <p:cNvSpPr txBox="1">
            <a:spLocks noGrp="1"/>
          </p:cNvSpPr>
          <p:nvPr>
            <p:ph type="title"/>
          </p:nvPr>
        </p:nvSpPr>
        <p:spPr>
          <a:xfrm>
            <a:off x="540875" y="226975"/>
            <a:ext cx="7953000" cy="4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rgbClr val="000000"/>
                </a:solidFill>
              </a:rPr>
              <a:t>SOMMAIRE : </a:t>
            </a:r>
            <a:endParaRPr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rgbClr val="000000"/>
              </a:solidFill>
            </a:endParaRPr>
          </a:p>
          <a:p>
            <a:pPr marL="457200" lvl="0" indent="-42897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6"/>
              <a:buChar char="●"/>
            </a:pPr>
            <a:r>
              <a:rPr lang="fr" sz="3155">
                <a:solidFill>
                  <a:srgbClr val="000000"/>
                </a:solidFill>
              </a:rPr>
              <a:t>Présentation du secteur et état des lieux des ressources </a:t>
            </a:r>
            <a:endParaRPr sz="3155">
              <a:solidFill>
                <a:srgbClr val="000000"/>
              </a:solidFill>
            </a:endParaRPr>
          </a:p>
          <a:p>
            <a:pPr marL="457200" lvl="0" indent="-42897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6"/>
              <a:buChar char="●"/>
            </a:pPr>
            <a:r>
              <a:rPr lang="fr" sz="3155">
                <a:solidFill>
                  <a:srgbClr val="000000"/>
                </a:solidFill>
              </a:rPr>
              <a:t>Méthode de recueil des informations</a:t>
            </a:r>
            <a:endParaRPr sz="3155">
              <a:solidFill>
                <a:srgbClr val="000000"/>
              </a:solidFill>
            </a:endParaRPr>
          </a:p>
          <a:p>
            <a:pPr marL="457200" lvl="0" indent="-42897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6"/>
              <a:buChar char="●"/>
            </a:pPr>
            <a:r>
              <a:rPr lang="fr" sz="3155">
                <a:solidFill>
                  <a:srgbClr val="000000"/>
                </a:solidFill>
              </a:rPr>
              <a:t>Thématiques de l’enquête </a:t>
            </a:r>
            <a:endParaRPr sz="3155">
              <a:solidFill>
                <a:srgbClr val="000000"/>
              </a:solidFill>
            </a:endParaRPr>
          </a:p>
          <a:p>
            <a:pPr marL="457200" lvl="0" indent="-42897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6"/>
              <a:buChar char="●"/>
            </a:pPr>
            <a:r>
              <a:rPr lang="fr" sz="3155">
                <a:solidFill>
                  <a:srgbClr val="000000"/>
                </a:solidFill>
              </a:rPr>
              <a:t>Analyse des réponses </a:t>
            </a:r>
            <a:endParaRPr sz="3155">
              <a:solidFill>
                <a:srgbClr val="000000"/>
              </a:solidFill>
            </a:endParaRPr>
          </a:p>
          <a:p>
            <a:pPr marL="457200" lvl="0" indent="-42897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6"/>
              <a:buChar char="●"/>
            </a:pPr>
            <a:r>
              <a:rPr lang="fr" sz="3155">
                <a:solidFill>
                  <a:srgbClr val="000000"/>
                </a:solidFill>
              </a:rPr>
              <a:t>Conclusion  </a:t>
            </a:r>
            <a:endParaRPr sz="3155">
              <a:solidFill>
                <a:srgbClr val="000000"/>
              </a:solidFill>
            </a:endParaRPr>
          </a:p>
        </p:txBody>
      </p:sp>
      <p:sp>
        <p:nvSpPr>
          <p:cNvPr id="297" name="Google Shape;297;p1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 txBox="1">
            <a:spLocks noGrp="1"/>
          </p:cNvSpPr>
          <p:nvPr>
            <p:ph type="title"/>
          </p:nvPr>
        </p:nvSpPr>
        <p:spPr>
          <a:xfrm>
            <a:off x="26975" y="0"/>
            <a:ext cx="91440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Logement : choix du quartier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48" name="Google Shape;448;p33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49" name="Google Shape;449;p3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20</a:t>
            </a:fld>
            <a:endParaRPr/>
          </a:p>
        </p:txBody>
      </p:sp>
      <p:pic>
        <p:nvPicPr>
          <p:cNvPr id="450" name="Google Shape;450;p33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725" y="548250"/>
            <a:ext cx="7286275" cy="451053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Logement : prix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6" name="Google Shape;456;p3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21</a:t>
            </a:fld>
            <a:endParaRPr/>
          </a:p>
        </p:txBody>
      </p:sp>
      <p:pic>
        <p:nvPicPr>
          <p:cNvPr id="458" name="Google Shape;458;p34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775" y="532800"/>
            <a:ext cx="7300624" cy="4527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Logement 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4" name="Google Shape;464;p3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22</a:t>
            </a:fld>
            <a:endParaRPr/>
          </a:p>
        </p:txBody>
      </p:sp>
      <p:pic>
        <p:nvPicPr>
          <p:cNvPr id="465" name="Google Shape;465;p35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963" y="560025"/>
            <a:ext cx="7314076" cy="45066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23</a:t>
            </a:fld>
            <a:endParaRPr/>
          </a:p>
        </p:txBody>
      </p:sp>
      <p:pic>
        <p:nvPicPr>
          <p:cNvPr id="471" name="Google Shape;471;p36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200" y="548400"/>
            <a:ext cx="7277600" cy="458217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Logement  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body" idx="1"/>
          </p:nvPr>
        </p:nvSpPr>
        <p:spPr>
          <a:xfrm>
            <a:off x="162300" y="1521925"/>
            <a:ext cx="8819400" cy="3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60">
              <a:solidFill>
                <a:srgbClr val="121435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617">
                <a:solidFill>
                  <a:srgbClr val="121435"/>
                </a:solidFill>
              </a:rPr>
              <a:t>→ Création de logements pour les apprentis de l'IFA sur le secteur Turly lorsqu’ils sont en période de cours.</a:t>
            </a:r>
            <a:endParaRPr sz="4617">
              <a:solidFill>
                <a:srgbClr val="121435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617">
                <a:solidFill>
                  <a:srgbClr val="121435"/>
                </a:solidFill>
              </a:rPr>
              <a:t>→ Logement type souhaité :  un appartement d’environ 20 m² pour une seule personne, logement fonctionnel (notamment avec une cuisine équipée, salle de bain, sanitaire mais aussi des espaces de rangement et un bureau), une bonne isolation phonique et thermique.</a:t>
            </a:r>
            <a:endParaRPr sz="4617">
              <a:solidFill>
                <a:srgbClr val="121435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617">
                <a:solidFill>
                  <a:srgbClr val="121435"/>
                </a:solidFill>
              </a:rPr>
              <a:t>→ Type de logement à privilégier (pour les 16-30 ans) : des studios, des immeubles intergénérationnels mais également la colocation.</a:t>
            </a:r>
            <a:endParaRPr sz="4617">
              <a:solidFill>
                <a:srgbClr val="121435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617">
                <a:solidFill>
                  <a:srgbClr val="121435"/>
                </a:solidFill>
              </a:rPr>
              <a:t>→ Des foyers jeunes travailleurs ou des habitats jeunes peuvent être une solution pour les alternants.</a:t>
            </a:r>
            <a:endParaRPr sz="4617">
              <a:solidFill>
                <a:srgbClr val="12143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3300"/>
            <a:ext cx="9144001" cy="571009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25</a:t>
            </a:fld>
            <a:endParaRPr/>
          </a:p>
        </p:txBody>
      </p:sp>
      <p:sp>
        <p:nvSpPr>
          <p:cNvPr id="486" name="Google Shape;486;p38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8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8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8"/>
          <p:cNvSpPr/>
          <p:nvPr/>
        </p:nvSpPr>
        <p:spPr>
          <a:xfrm>
            <a:off x="3554897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8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91" name="Google Shape;491;p38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92" name="Google Shape;492;p38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BESOINS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93" name="Google Shape;493;p38"/>
          <p:cNvSpPr txBox="1">
            <a:spLocks noGrp="1"/>
          </p:cNvSpPr>
          <p:nvPr>
            <p:ph type="body" idx="1"/>
          </p:nvPr>
        </p:nvSpPr>
        <p:spPr>
          <a:xfrm>
            <a:off x="2025885" y="76467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1711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6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Une offre importante de logements dans la ville de Bourges </a:t>
            </a:r>
            <a:endParaRPr sz="26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endParaRPr sz="26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6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L’offre privée paraît satisfaisante au niveau des</a:t>
            </a:r>
            <a:endParaRPr sz="26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 loyer</a:t>
            </a:r>
            <a:endParaRPr sz="26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Google Shape;494;p38"/>
          <p:cNvSpPr txBox="1">
            <a:spLocks noGrp="1"/>
          </p:cNvSpPr>
          <p:nvPr>
            <p:ph type="body" idx="1"/>
          </p:nvPr>
        </p:nvSpPr>
        <p:spPr>
          <a:xfrm>
            <a:off x="5683750" y="1193450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02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Beaucoup de logements étudiants sont mal isolés </a:t>
            </a:r>
            <a:endParaRPr sz="2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26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Malgré une offre de logements qui pourrait augmenter, les étudiants ne sont peut-être pas prêts à se loger dans le quartier </a:t>
            </a:r>
            <a:endParaRPr sz="2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5" name="Google Shape;495;p38"/>
          <p:cNvSpPr txBox="1">
            <a:spLocks noGrp="1"/>
          </p:cNvSpPr>
          <p:nvPr>
            <p:ph type="body" idx="1"/>
          </p:nvPr>
        </p:nvSpPr>
        <p:spPr>
          <a:xfrm>
            <a:off x="3554897" y="3112600"/>
            <a:ext cx="2883600" cy="1551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3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1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Logements pour les apprentis (moins cher qu’un logement occupé à l’année ou sinon 2 pour un logement) </a:t>
            </a:r>
            <a:endParaRPr sz="1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305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1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Logements mieux isolés</a:t>
            </a:r>
            <a:endParaRPr sz="1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p38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26</a:t>
            </a:fld>
            <a:endParaRPr/>
          </a:p>
        </p:txBody>
      </p:sp>
      <p:pic>
        <p:nvPicPr>
          <p:cNvPr id="502" name="Google Shape;5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22875"/>
            <a:ext cx="9248851" cy="57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9"/>
          <p:cNvSpPr txBox="1"/>
          <p:nvPr/>
        </p:nvSpPr>
        <p:spPr>
          <a:xfrm>
            <a:off x="1402500" y="1640111"/>
            <a:ext cx="6339000" cy="18633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TRANSPORTS/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MOBILITÉ 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000000"/>
                </a:solidFill>
              </a:rPr>
              <a:t>Transports : permis de conduire 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id="509" name="Google Shape;509;p4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27</a:t>
            </a:fld>
            <a:endParaRPr/>
          </a:p>
        </p:txBody>
      </p:sp>
      <p:pic>
        <p:nvPicPr>
          <p:cNvPr id="510" name="Google Shape;510;p40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575" y="541300"/>
            <a:ext cx="6966850" cy="45892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Transports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16" name="Google Shape;516;p41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517" name="Google Shape;517;p4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28</a:t>
            </a:fld>
            <a:endParaRPr/>
          </a:p>
        </p:txBody>
      </p:sp>
      <p:pic>
        <p:nvPicPr>
          <p:cNvPr id="518" name="Google Shape;518;p41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450" y="500650"/>
            <a:ext cx="7479100" cy="46299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Transports : stationnement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24" name="Google Shape;524;p4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29</a:t>
            </a:fld>
            <a:endParaRPr/>
          </a:p>
        </p:txBody>
      </p:sp>
      <p:pic>
        <p:nvPicPr>
          <p:cNvPr id="525" name="Google Shape;525;p42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750" y="531475"/>
            <a:ext cx="7064475" cy="45227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 txBox="1">
            <a:spLocks noGrp="1"/>
          </p:cNvSpPr>
          <p:nvPr>
            <p:ph type="title"/>
          </p:nvPr>
        </p:nvSpPr>
        <p:spPr>
          <a:xfrm>
            <a:off x="1056750" y="31542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romanUcPeriod"/>
            </a:pPr>
            <a:r>
              <a:rPr lang="fr">
                <a:solidFill>
                  <a:srgbClr val="000000"/>
                </a:solidFill>
              </a:rPr>
              <a:t>Présentation du secteur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03" name="Google Shape;3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050" y="986700"/>
            <a:ext cx="7600101" cy="3991495"/>
          </a:xfrm>
          <a:prstGeom prst="rect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5" name="Google Shape;305;p1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21435"/>
                </a:solidFill>
              </a:rPr>
              <a:t>Transports : covoiturage</a:t>
            </a:r>
            <a:endParaRPr>
              <a:solidFill>
                <a:srgbClr val="121435"/>
              </a:solidFill>
            </a:endParaRPr>
          </a:p>
        </p:txBody>
      </p:sp>
      <p:sp>
        <p:nvSpPr>
          <p:cNvPr id="531" name="Google Shape;531;p4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30</a:t>
            </a:fld>
            <a:endParaRPr/>
          </a:p>
        </p:txBody>
      </p:sp>
      <p:pic>
        <p:nvPicPr>
          <p:cNvPr id="532" name="Google Shape;532;p43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475" y="523700"/>
            <a:ext cx="7225075" cy="447267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21435"/>
                </a:solidFill>
              </a:rPr>
              <a:t>Transports </a:t>
            </a:r>
            <a:endParaRPr>
              <a:solidFill>
                <a:srgbClr val="121435"/>
              </a:solidFill>
            </a:endParaRPr>
          </a:p>
        </p:txBody>
      </p:sp>
      <p:sp>
        <p:nvSpPr>
          <p:cNvPr id="538" name="Google Shape;538;p4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31</a:t>
            </a:fld>
            <a:endParaRPr/>
          </a:p>
        </p:txBody>
      </p:sp>
      <p:pic>
        <p:nvPicPr>
          <p:cNvPr id="539" name="Google Shape;539;p44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425" y="552750"/>
            <a:ext cx="7461150" cy="44806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21435"/>
                </a:solidFill>
              </a:rPr>
              <a:t>Transports </a:t>
            </a:r>
            <a:endParaRPr>
              <a:solidFill>
                <a:srgbClr val="121435"/>
              </a:solidFill>
            </a:endParaRPr>
          </a:p>
        </p:txBody>
      </p:sp>
      <p:sp>
        <p:nvSpPr>
          <p:cNvPr id="545" name="Google Shape;545;p4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32</a:t>
            </a:fld>
            <a:endParaRPr/>
          </a:p>
        </p:txBody>
      </p:sp>
      <p:pic>
        <p:nvPicPr>
          <p:cNvPr id="546" name="Google Shape;546;p45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525" y="521576"/>
            <a:ext cx="7254950" cy="449115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6"/>
          <p:cNvSpPr txBox="1">
            <a:spLocks noGrp="1"/>
          </p:cNvSpPr>
          <p:nvPr>
            <p:ph type="title"/>
          </p:nvPr>
        </p:nvSpPr>
        <p:spPr>
          <a:xfrm>
            <a:off x="0" y="58625"/>
            <a:ext cx="91440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21435"/>
                </a:solidFill>
              </a:rPr>
              <a:t>Transports en commun </a:t>
            </a:r>
            <a:endParaRPr>
              <a:solidFill>
                <a:srgbClr val="121435"/>
              </a:solidFill>
            </a:endParaRPr>
          </a:p>
        </p:txBody>
      </p:sp>
      <p:sp>
        <p:nvSpPr>
          <p:cNvPr id="552" name="Google Shape;552;p4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553" name="Google Shape;553;p4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33</a:t>
            </a:fld>
            <a:endParaRPr/>
          </a:p>
        </p:txBody>
      </p:sp>
      <p:pic>
        <p:nvPicPr>
          <p:cNvPr id="554" name="Google Shape;554;p46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015" y="602275"/>
            <a:ext cx="7409960" cy="45283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7"/>
          <p:cNvSpPr txBox="1">
            <a:spLocks noGrp="1"/>
          </p:cNvSpPr>
          <p:nvPr>
            <p:ph type="title"/>
          </p:nvPr>
        </p:nvSpPr>
        <p:spPr>
          <a:xfrm>
            <a:off x="0" y="58625"/>
            <a:ext cx="91440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21435"/>
                </a:solidFill>
              </a:rPr>
              <a:t>Transports : les bus</a:t>
            </a:r>
            <a:endParaRPr>
              <a:solidFill>
                <a:srgbClr val="121435"/>
              </a:solidFill>
            </a:endParaRPr>
          </a:p>
        </p:txBody>
      </p:sp>
      <p:sp>
        <p:nvSpPr>
          <p:cNvPr id="560" name="Google Shape;560;p4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34</a:t>
            </a:fld>
            <a:endParaRPr/>
          </a:p>
        </p:txBody>
      </p:sp>
      <p:pic>
        <p:nvPicPr>
          <p:cNvPr id="561" name="Google Shape;561;p47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475" y="615200"/>
            <a:ext cx="7185050" cy="44479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8"/>
          <p:cNvSpPr txBox="1">
            <a:spLocks noGrp="1"/>
          </p:cNvSpPr>
          <p:nvPr>
            <p:ph type="title"/>
          </p:nvPr>
        </p:nvSpPr>
        <p:spPr>
          <a:xfrm>
            <a:off x="0" y="58625"/>
            <a:ext cx="91440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21435"/>
                </a:solidFill>
              </a:rPr>
              <a:t>Transports </a:t>
            </a:r>
            <a:endParaRPr>
              <a:solidFill>
                <a:srgbClr val="121435"/>
              </a:solidFill>
            </a:endParaRPr>
          </a:p>
        </p:txBody>
      </p:sp>
      <p:sp>
        <p:nvSpPr>
          <p:cNvPr id="567" name="Google Shape;567;p4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35</a:t>
            </a:fld>
            <a:endParaRPr/>
          </a:p>
        </p:txBody>
      </p:sp>
      <p:pic>
        <p:nvPicPr>
          <p:cNvPr id="568" name="Google Shape;568;p48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50" y="596501"/>
            <a:ext cx="7017500" cy="4418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9"/>
          <p:cNvSpPr txBox="1">
            <a:spLocks noGrp="1"/>
          </p:cNvSpPr>
          <p:nvPr>
            <p:ph type="title"/>
          </p:nvPr>
        </p:nvSpPr>
        <p:spPr>
          <a:xfrm>
            <a:off x="0" y="117225"/>
            <a:ext cx="91440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21435"/>
                </a:solidFill>
              </a:rPr>
              <a:t>Transports </a:t>
            </a:r>
            <a:endParaRPr>
              <a:solidFill>
                <a:srgbClr val="121435"/>
              </a:solidFill>
            </a:endParaRPr>
          </a:p>
        </p:txBody>
      </p:sp>
      <p:sp>
        <p:nvSpPr>
          <p:cNvPr id="574" name="Google Shape;574;p4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36</a:t>
            </a:fld>
            <a:endParaRPr/>
          </a:p>
        </p:txBody>
      </p:sp>
      <p:pic>
        <p:nvPicPr>
          <p:cNvPr id="575" name="Google Shape;575;p49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675" y="630625"/>
            <a:ext cx="7116675" cy="4405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0"/>
          <p:cNvSpPr txBox="1">
            <a:spLocks noGrp="1"/>
          </p:cNvSpPr>
          <p:nvPr>
            <p:ph type="title"/>
          </p:nvPr>
        </p:nvSpPr>
        <p:spPr>
          <a:xfrm>
            <a:off x="0" y="85750"/>
            <a:ext cx="91440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21435"/>
                </a:solidFill>
              </a:rPr>
              <a:t>Transports </a:t>
            </a:r>
            <a:endParaRPr>
              <a:solidFill>
                <a:srgbClr val="121435"/>
              </a:solidFill>
            </a:endParaRPr>
          </a:p>
        </p:txBody>
      </p:sp>
      <p:sp>
        <p:nvSpPr>
          <p:cNvPr id="581" name="Google Shape;581;p5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37</a:t>
            </a:fld>
            <a:endParaRPr/>
          </a:p>
        </p:txBody>
      </p:sp>
      <p:pic>
        <p:nvPicPr>
          <p:cNvPr id="582" name="Google Shape;582;p50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325" y="613450"/>
            <a:ext cx="7061350" cy="43713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1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588" name="Google Shape;588;p51"/>
          <p:cNvSpPr txBox="1">
            <a:spLocks noGrp="1"/>
          </p:cNvSpPr>
          <p:nvPr>
            <p:ph type="body" idx="1"/>
          </p:nvPr>
        </p:nvSpPr>
        <p:spPr>
          <a:xfrm>
            <a:off x="324475" y="1875700"/>
            <a:ext cx="8494800" cy="32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700">
                <a:solidFill>
                  <a:srgbClr val="121435"/>
                </a:solidFill>
              </a:rPr>
              <a:t>→ Meilleure fréquence des lignes de bus et notamment de la ligne B (toutes les 24 minutes aux heures de pointe)</a:t>
            </a:r>
            <a:endParaRPr sz="47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700">
                <a:solidFill>
                  <a:srgbClr val="121435"/>
                </a:solidFill>
              </a:rPr>
              <a:t>→ Augmentation des bus en "accordéon" notamment aux heures de pointe pour éviter la saturation de la ligne</a:t>
            </a:r>
            <a:endParaRPr sz="47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700">
                <a:solidFill>
                  <a:srgbClr val="121435"/>
                </a:solidFill>
              </a:rPr>
              <a:t>→ Meilleure desserte du quartier des Gibjoncs jusqu'à 21 heures le soir en semaine</a:t>
            </a:r>
            <a:endParaRPr sz="47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700">
                <a:solidFill>
                  <a:srgbClr val="121435"/>
                </a:solidFill>
              </a:rPr>
              <a:t>→ Meilleurs horaires de bus le vendredi soir et le dimanche soir pour les étudiants qui prennent le train</a:t>
            </a:r>
            <a:endParaRPr sz="47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700">
                <a:solidFill>
                  <a:srgbClr val="121435"/>
                </a:solidFill>
              </a:rPr>
              <a:t>→ Limiter la suppression de places de stationnements dans les futurs projets d'aménagements</a:t>
            </a:r>
            <a:endParaRPr sz="47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700">
                <a:solidFill>
                  <a:srgbClr val="121435"/>
                </a:solidFill>
              </a:rPr>
              <a:t>→ Piste cyclable sécurisée qui relie le secteur Turly au centre-ville</a:t>
            </a:r>
            <a:endParaRPr sz="4700">
              <a:solidFill>
                <a:srgbClr val="12143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89" name="Google Shape;589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22875"/>
            <a:ext cx="9248851" cy="57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39</a:t>
            </a:fld>
            <a:endParaRPr/>
          </a:p>
        </p:txBody>
      </p:sp>
      <p:sp>
        <p:nvSpPr>
          <p:cNvPr id="596" name="Google Shape;596;p52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52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52"/>
          <p:cNvSpPr/>
          <p:nvPr/>
        </p:nvSpPr>
        <p:spPr>
          <a:xfrm>
            <a:off x="3554900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52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600" name="Google Shape;600;p52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601" name="Google Shape;601;p52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000000"/>
                </a:solidFill>
              </a:rPr>
              <a:t>BESOINS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602" name="Google Shape;602;p52"/>
          <p:cNvSpPr txBox="1">
            <a:spLocks noGrp="1"/>
          </p:cNvSpPr>
          <p:nvPr>
            <p:ph type="body" idx="1"/>
          </p:nvPr>
        </p:nvSpPr>
        <p:spPr>
          <a:xfrm>
            <a:off x="2052863" y="71382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0099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Pas trop de difficultés de stationnement car aujourd’hui les étudiants se garent aux espaces attenant aux logements vides voués à la démolition ou sur l’ancien parking du centre commercial Turly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3" name="Google Shape;603;p52"/>
          <p:cNvSpPr txBox="1">
            <a:spLocks noGrp="1"/>
          </p:cNvSpPr>
          <p:nvPr>
            <p:ph type="body" idx="1"/>
          </p:nvPr>
        </p:nvSpPr>
        <p:spPr>
          <a:xfrm>
            <a:off x="5788524" y="1169900"/>
            <a:ext cx="2828533" cy="1558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19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Pas de pistes sécurisées pour vélos </a:t>
            </a:r>
            <a:endParaRPr sz="19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9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19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Difficulté à se déplacer le soir pour ceux qui n’ont pas de voiture </a:t>
            </a:r>
            <a:endParaRPr sz="19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4" name="Google Shape;604;p52"/>
          <p:cNvSpPr txBox="1">
            <a:spLocks noGrp="1"/>
          </p:cNvSpPr>
          <p:nvPr>
            <p:ph type="body" idx="1"/>
          </p:nvPr>
        </p:nvSpPr>
        <p:spPr>
          <a:xfrm>
            <a:off x="3554897" y="3182000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0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Des bus qui passent plus tard le soir 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Des bus en accordéons et une plus grande fréquence aux heures de pointe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Des bandes et pistes cyclables plus sécurisées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5" name="Google Shape;605;p52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2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7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925918" y="0"/>
            <a:ext cx="7292164" cy="51435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11" name="Google Shape;311;p1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40</a:t>
            </a:fld>
            <a:endParaRPr/>
          </a:p>
        </p:txBody>
      </p:sp>
      <p:pic>
        <p:nvPicPr>
          <p:cNvPr id="612" name="Google Shape;61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825" y="-314575"/>
            <a:ext cx="9269825" cy="5536016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3"/>
          <p:cNvSpPr txBox="1"/>
          <p:nvPr/>
        </p:nvSpPr>
        <p:spPr>
          <a:xfrm>
            <a:off x="1402500" y="1640111"/>
            <a:ext cx="6339000" cy="18633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RESTAURATION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4"/>
          <p:cNvSpPr txBox="1">
            <a:spLocks noGrp="1"/>
          </p:cNvSpPr>
          <p:nvPr>
            <p:ph type="title"/>
          </p:nvPr>
        </p:nvSpPr>
        <p:spPr>
          <a:xfrm>
            <a:off x="0" y="19772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Restauration : l’offre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19" name="Google Shape;619;p5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41</a:t>
            </a:fld>
            <a:endParaRPr/>
          </a:p>
        </p:txBody>
      </p:sp>
      <p:pic>
        <p:nvPicPr>
          <p:cNvPr id="620" name="Google Shape;620;p54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425" y="723550"/>
            <a:ext cx="6941150" cy="42969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5"/>
          <p:cNvSpPr txBox="1">
            <a:spLocks noGrp="1"/>
          </p:cNvSpPr>
          <p:nvPr>
            <p:ph type="title"/>
          </p:nvPr>
        </p:nvSpPr>
        <p:spPr>
          <a:xfrm>
            <a:off x="0" y="19772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Restauration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26" name="Google Shape;626;p5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42</a:t>
            </a:fld>
            <a:endParaRPr/>
          </a:p>
        </p:txBody>
      </p:sp>
      <p:pic>
        <p:nvPicPr>
          <p:cNvPr id="627" name="Google Shape;627;p55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863" y="697500"/>
            <a:ext cx="6894275" cy="42617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6"/>
          <p:cNvSpPr txBox="1">
            <a:spLocks noGrp="1"/>
          </p:cNvSpPr>
          <p:nvPr>
            <p:ph type="title"/>
          </p:nvPr>
        </p:nvSpPr>
        <p:spPr>
          <a:xfrm>
            <a:off x="0" y="19772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Restauration : moyens financiers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33" name="Google Shape;633;p5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43</a:t>
            </a:fld>
            <a:endParaRPr/>
          </a:p>
        </p:txBody>
      </p:sp>
      <p:pic>
        <p:nvPicPr>
          <p:cNvPr id="634" name="Google Shape;634;p56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750" y="679700"/>
            <a:ext cx="7030500" cy="435221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7"/>
          <p:cNvSpPr txBox="1">
            <a:spLocks noGrp="1"/>
          </p:cNvSpPr>
          <p:nvPr>
            <p:ph type="title"/>
          </p:nvPr>
        </p:nvSpPr>
        <p:spPr>
          <a:xfrm>
            <a:off x="0" y="2134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Restauration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40" name="Google Shape;640;p5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44</a:t>
            </a:fld>
            <a:endParaRPr/>
          </a:p>
        </p:txBody>
      </p:sp>
      <p:pic>
        <p:nvPicPr>
          <p:cNvPr id="641" name="Google Shape;641;p57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900" y="707825"/>
            <a:ext cx="6900200" cy="4306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45</a:t>
            </a:fld>
            <a:endParaRPr/>
          </a:p>
        </p:txBody>
      </p:sp>
      <p:pic>
        <p:nvPicPr>
          <p:cNvPr id="647" name="Google Shape;647;p58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825" y="719700"/>
            <a:ext cx="7114350" cy="43294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48" name="Google Shape;648;p58"/>
          <p:cNvSpPr txBox="1">
            <a:spLocks noGrp="1"/>
          </p:cNvSpPr>
          <p:nvPr>
            <p:ph type="title"/>
          </p:nvPr>
        </p:nvSpPr>
        <p:spPr>
          <a:xfrm>
            <a:off x="0" y="2134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Restauration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9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654" name="Google Shape;654;p59"/>
          <p:cNvSpPr txBox="1">
            <a:spLocks noGrp="1"/>
          </p:cNvSpPr>
          <p:nvPr>
            <p:ph type="body" idx="1"/>
          </p:nvPr>
        </p:nvSpPr>
        <p:spPr>
          <a:xfrm>
            <a:off x="324600" y="2124950"/>
            <a:ext cx="8494800" cy="27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121435"/>
                </a:solidFill>
              </a:rPr>
              <a:t>→ Des repas équilibrés à faible coût, car la majorité des étudiants sont prêts à mettre jusqu’à 9 € maximum par jour.</a:t>
            </a:r>
            <a:endParaRPr sz="20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121435"/>
                </a:solidFill>
              </a:rPr>
              <a:t>→ Mise en place de "food-truck" qui proposent une nourriture locale avec des plats variés et équilibrés.</a:t>
            </a:r>
            <a:endParaRPr sz="20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121435"/>
                </a:solidFill>
              </a:rPr>
              <a:t>→ Des kebabs, des fast-foods…, des lieux de restauration à faible coût qui permettraient aux étudiants d’avoir plusieurs possibilités de restauration le midi mais aussi le soir.</a:t>
            </a:r>
            <a:endParaRPr sz="2000">
              <a:solidFill>
                <a:srgbClr val="12143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55" name="Google Shape;655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825" y="-314575"/>
            <a:ext cx="9269825" cy="553601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47</a:t>
            </a:fld>
            <a:endParaRPr/>
          </a:p>
        </p:txBody>
      </p:sp>
      <p:sp>
        <p:nvSpPr>
          <p:cNvPr id="662" name="Google Shape;662;p60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60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60"/>
          <p:cNvSpPr/>
          <p:nvPr/>
        </p:nvSpPr>
        <p:spPr>
          <a:xfrm>
            <a:off x="3554900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60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666" name="Google Shape;666;p60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667" name="Google Shape;667;p60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BESOINS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668" name="Google Shape;668;p60"/>
          <p:cNvSpPr txBox="1">
            <a:spLocks noGrp="1"/>
          </p:cNvSpPr>
          <p:nvPr>
            <p:ph type="body" idx="1"/>
          </p:nvPr>
        </p:nvSpPr>
        <p:spPr>
          <a:xfrm>
            <a:off x="1926622" y="97097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Les lieux de restauration présents dans le quartier ou proches sont bien identifiés par les jeunes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9" name="Google Shape;669;p60"/>
          <p:cNvSpPr txBox="1">
            <a:spLocks noGrp="1"/>
          </p:cNvSpPr>
          <p:nvPr>
            <p:ph type="body" idx="1"/>
          </p:nvPr>
        </p:nvSpPr>
        <p:spPr>
          <a:xfrm>
            <a:off x="5775578" y="1177700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Manque de restauration pour les apprenants du pôle de formations sanitaires et sociales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0" name="Google Shape;670;p60"/>
          <p:cNvSpPr txBox="1">
            <a:spLocks noGrp="1"/>
          </p:cNvSpPr>
          <p:nvPr>
            <p:ph type="body" idx="1"/>
          </p:nvPr>
        </p:nvSpPr>
        <p:spPr>
          <a:xfrm>
            <a:off x="3434422" y="3213450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457200" lvl="0" indent="-299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8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Plus de restauration à petit prix comme par exemple un food truck ou un bar à smoothies </a:t>
            </a:r>
            <a:endParaRPr sz="28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9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8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Un lieu de restauration plus proche du pôle de formations sanitaires et sociales ou qu'un restaurateur soit en capacité d’assurer une livraison de panier repas en grand nombre</a:t>
            </a:r>
            <a:endParaRPr sz="28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1" name="Google Shape;671;p60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60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705" y="-408975"/>
            <a:ext cx="9217398" cy="61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6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48</a:t>
            </a:fld>
            <a:endParaRPr/>
          </a:p>
        </p:txBody>
      </p:sp>
      <p:sp>
        <p:nvSpPr>
          <p:cNvPr id="679" name="Google Shape;679;p61"/>
          <p:cNvSpPr txBox="1"/>
          <p:nvPr/>
        </p:nvSpPr>
        <p:spPr>
          <a:xfrm>
            <a:off x="1402500" y="1640111"/>
            <a:ext cx="6339000" cy="18633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LOISIRS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2"/>
          <p:cNvSpPr txBox="1">
            <a:spLocks noGrp="1"/>
          </p:cNvSpPr>
          <p:nvPr>
            <p:ph type="title"/>
          </p:nvPr>
        </p:nvSpPr>
        <p:spPr>
          <a:xfrm>
            <a:off x="0" y="2321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Loisirs : connaissance des infrastructures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85" name="Google Shape;685;p6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49</a:t>
            </a:fld>
            <a:endParaRPr/>
          </a:p>
        </p:txBody>
      </p:sp>
      <p:pic>
        <p:nvPicPr>
          <p:cNvPr id="686" name="Google Shape;686;p62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725" y="720600"/>
            <a:ext cx="6894550" cy="43128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87" name="Google Shape;687;p62"/>
          <p:cNvSpPr txBox="1"/>
          <p:nvPr/>
        </p:nvSpPr>
        <p:spPr>
          <a:xfrm>
            <a:off x="1415400" y="1074200"/>
            <a:ext cx="248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25" y="0"/>
            <a:ext cx="90331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3"/>
          <p:cNvSpPr txBox="1">
            <a:spLocks noGrp="1"/>
          </p:cNvSpPr>
          <p:nvPr>
            <p:ph type="title"/>
          </p:nvPr>
        </p:nvSpPr>
        <p:spPr>
          <a:xfrm>
            <a:off x="0" y="3214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Loisirs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93" name="Google Shape;693;p6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50</a:t>
            </a:fld>
            <a:endParaRPr/>
          </a:p>
        </p:txBody>
      </p:sp>
      <p:pic>
        <p:nvPicPr>
          <p:cNvPr id="694" name="Google Shape;694;p63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438" y="827901"/>
            <a:ext cx="6761125" cy="418544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4"/>
          <p:cNvSpPr txBox="1">
            <a:spLocks noGrp="1"/>
          </p:cNvSpPr>
          <p:nvPr>
            <p:ph type="title"/>
          </p:nvPr>
        </p:nvSpPr>
        <p:spPr>
          <a:xfrm>
            <a:off x="0" y="3072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Loisirs : fréquentation des espaces verts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00" name="Google Shape;700;p6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51</a:t>
            </a:fld>
            <a:endParaRPr/>
          </a:p>
        </p:txBody>
      </p:sp>
      <p:pic>
        <p:nvPicPr>
          <p:cNvPr id="701" name="Google Shape;701;p64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325" y="803325"/>
            <a:ext cx="6797350" cy="42143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52</a:t>
            </a:fld>
            <a:endParaRPr/>
          </a:p>
        </p:txBody>
      </p:sp>
      <p:pic>
        <p:nvPicPr>
          <p:cNvPr id="707" name="Google Shape;707;p65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575" y="812100"/>
            <a:ext cx="6726850" cy="42213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708" name="Google Shape;708;p65"/>
          <p:cNvSpPr txBox="1">
            <a:spLocks noGrp="1"/>
          </p:cNvSpPr>
          <p:nvPr>
            <p:ph type="title"/>
          </p:nvPr>
        </p:nvSpPr>
        <p:spPr>
          <a:xfrm>
            <a:off x="0" y="3072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Loisirs : fréquentation des espaces verts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53</a:t>
            </a:fld>
            <a:endParaRPr/>
          </a:p>
        </p:txBody>
      </p:sp>
      <p:pic>
        <p:nvPicPr>
          <p:cNvPr id="714" name="Google Shape;714;p66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100" y="813025"/>
            <a:ext cx="6745800" cy="41889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715" name="Google Shape;715;p66"/>
          <p:cNvSpPr txBox="1">
            <a:spLocks noGrp="1"/>
          </p:cNvSpPr>
          <p:nvPr>
            <p:ph type="title"/>
          </p:nvPr>
        </p:nvSpPr>
        <p:spPr>
          <a:xfrm>
            <a:off x="0" y="3072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Loisirs : fréquentation des espaces verts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54</a:t>
            </a:fld>
            <a:endParaRPr/>
          </a:p>
        </p:txBody>
      </p:sp>
      <p:pic>
        <p:nvPicPr>
          <p:cNvPr id="721" name="Google Shape;721;p67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75" y="931856"/>
            <a:ext cx="4413675" cy="276889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722" name="Google Shape;722;p67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075" y="2269245"/>
            <a:ext cx="4413675" cy="276000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723" name="Google Shape;723;p67"/>
          <p:cNvSpPr txBox="1">
            <a:spLocks noGrp="1"/>
          </p:cNvSpPr>
          <p:nvPr>
            <p:ph type="title"/>
          </p:nvPr>
        </p:nvSpPr>
        <p:spPr>
          <a:xfrm>
            <a:off x="0" y="38585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Loisirs : fréquentation des espaces verts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8"/>
          <p:cNvSpPr txBox="1">
            <a:spLocks noGrp="1"/>
          </p:cNvSpPr>
          <p:nvPr>
            <p:ph type="title"/>
          </p:nvPr>
        </p:nvSpPr>
        <p:spPr>
          <a:xfrm>
            <a:off x="0" y="3072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Loisirs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29" name="Google Shape;729;p6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55</a:t>
            </a:fld>
            <a:endParaRPr/>
          </a:p>
        </p:txBody>
      </p:sp>
      <p:pic>
        <p:nvPicPr>
          <p:cNvPr id="730" name="Google Shape;730;p68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775" y="777250"/>
            <a:ext cx="6854444" cy="42432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9"/>
          <p:cNvSpPr txBox="1">
            <a:spLocks noGrp="1"/>
          </p:cNvSpPr>
          <p:nvPr>
            <p:ph type="title"/>
          </p:nvPr>
        </p:nvSpPr>
        <p:spPr>
          <a:xfrm>
            <a:off x="0" y="3072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Loisirs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36" name="Google Shape;736;p6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56</a:t>
            </a:fld>
            <a:endParaRPr/>
          </a:p>
        </p:txBody>
      </p:sp>
      <p:pic>
        <p:nvPicPr>
          <p:cNvPr id="737" name="Google Shape;737;p69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088" y="791300"/>
            <a:ext cx="6891825" cy="42663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0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743" name="Google Shape;743;p70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121435"/>
                </a:solidFill>
              </a:rPr>
              <a:t>→ Installation de bars (très fortement souhaitée. </a:t>
            </a:r>
            <a:endParaRPr sz="20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121435"/>
                </a:solidFill>
              </a:rPr>
              <a:t>→ Installation de bars à jeux.</a:t>
            </a:r>
            <a:endParaRPr sz="20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121435"/>
                </a:solidFill>
              </a:rPr>
              <a:t>→ Un lieu de rassemblement pour les étudiants autour d’une activité partagée, d’une animation.</a:t>
            </a:r>
            <a:endParaRPr sz="2000">
              <a:solidFill>
                <a:srgbClr val="12143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44" name="Google Shape;744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57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705" y="-408975"/>
            <a:ext cx="9217398" cy="61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7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58</a:t>
            </a:fld>
            <a:endParaRPr/>
          </a:p>
        </p:txBody>
      </p:sp>
      <p:sp>
        <p:nvSpPr>
          <p:cNvPr id="751" name="Google Shape;751;p71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71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71"/>
          <p:cNvSpPr/>
          <p:nvPr/>
        </p:nvSpPr>
        <p:spPr>
          <a:xfrm>
            <a:off x="3554900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71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755" name="Google Shape;755;p71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756" name="Google Shape;756;p71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BESOINS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757" name="Google Shape;757;p71"/>
          <p:cNvSpPr txBox="1">
            <a:spLocks noGrp="1"/>
          </p:cNvSpPr>
          <p:nvPr>
            <p:ph type="body" idx="1"/>
          </p:nvPr>
        </p:nvSpPr>
        <p:spPr>
          <a:xfrm>
            <a:off x="2086925" y="95082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Les équipements sportifs du secteur Turly sont généralement connus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" name="Google Shape;758;p71"/>
          <p:cNvSpPr txBox="1">
            <a:spLocks noGrp="1"/>
          </p:cNvSpPr>
          <p:nvPr>
            <p:ph type="body" idx="1"/>
          </p:nvPr>
        </p:nvSpPr>
        <p:spPr>
          <a:xfrm>
            <a:off x="5788525" y="117697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Les espaces verts autour du secteur Turly sont peu fréquentés ainsi que la rocade verte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9" name="Google Shape;759;p71"/>
          <p:cNvSpPr txBox="1">
            <a:spLocks noGrp="1"/>
          </p:cNvSpPr>
          <p:nvPr>
            <p:ph type="body" idx="1"/>
          </p:nvPr>
        </p:nvSpPr>
        <p:spPr>
          <a:xfrm>
            <a:off x="3554897" y="3244900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12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Espaces verts pour que les étudiants puissent se poser à l’extérieur de leur établissement lors des intercours</a:t>
            </a:r>
            <a:endParaRPr sz="240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2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Bars, lieux de rassemblement entre jeunes</a:t>
            </a:r>
            <a:endParaRPr sz="240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71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71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59</a:t>
            </a:fld>
            <a:endParaRPr/>
          </a:p>
        </p:txBody>
      </p:sp>
      <p:pic>
        <p:nvPicPr>
          <p:cNvPr id="767" name="Google Shape;76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9385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72"/>
          <p:cNvSpPr txBox="1"/>
          <p:nvPr/>
        </p:nvSpPr>
        <p:spPr>
          <a:xfrm>
            <a:off x="1402500" y="1116751"/>
            <a:ext cx="6339000" cy="29100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LE PARC PAYSAGER DES GIBJONCS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II. Méthode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23" name="Google Shape;323;p19"/>
          <p:cNvSpPr txBox="1">
            <a:spLocks noGrp="1"/>
          </p:cNvSpPr>
          <p:nvPr>
            <p:ph type="body" idx="1"/>
          </p:nvPr>
        </p:nvSpPr>
        <p:spPr>
          <a:xfrm>
            <a:off x="324600" y="1999650"/>
            <a:ext cx="8494800" cy="38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000000"/>
                </a:solidFill>
              </a:rPr>
              <a:t>→ Rencontres avec les chefs d’établissements accompagnés de nos tutrices de stage : présentation des objectifs du NPNRU et des enjeux de l’enquête pour la population étudiante, définition des modalités de diffusion de l’enquête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000000"/>
                </a:solidFill>
              </a:rPr>
              <a:t>→ Elaboration d’un questionnaire avec 10 thématiques (124 questions) accessible sous google forms à l’aide d’un QR code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u="sng">
                <a:solidFill>
                  <a:srgbClr val="121435"/>
                </a:solidFill>
              </a:rPr>
              <a:t>Modes de diffusion de notre enquête</a:t>
            </a:r>
            <a:r>
              <a:rPr lang="fr" sz="1100">
                <a:solidFill>
                  <a:srgbClr val="121435"/>
                </a:solidFill>
              </a:rPr>
              <a:t> : </a:t>
            </a:r>
            <a:endParaRPr sz="11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21435"/>
                </a:solidFill>
              </a:rPr>
              <a:t>→  Apposition d’affiches au sein des établissements </a:t>
            </a:r>
            <a:endParaRPr sz="11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21435"/>
                </a:solidFill>
              </a:rPr>
              <a:t>→ Envoi de l’enquête sur les adresses mails individuelles des étudiants, apprentis et lycéens</a:t>
            </a:r>
            <a:endParaRPr sz="11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21435"/>
                </a:solidFill>
              </a:rPr>
              <a:t>→ Interventions au sein des classes, rencontres avec des étudiants et lycéens </a:t>
            </a:r>
            <a:endParaRPr sz="11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2143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21435"/>
                </a:solidFill>
              </a:rPr>
              <a:t>→ Distribution de flyers dans les boîtes aux lettres des logements CROUS et au RU</a:t>
            </a:r>
            <a:r>
              <a:rPr lang="fr" sz="1100"/>
              <a:t> </a:t>
            </a:r>
            <a:endParaRPr sz="1100"/>
          </a:p>
        </p:txBody>
      </p:sp>
      <p:sp>
        <p:nvSpPr>
          <p:cNvPr id="324" name="Google Shape;32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73"/>
          <p:cNvSpPr txBox="1">
            <a:spLocks noGrp="1"/>
          </p:cNvSpPr>
          <p:nvPr>
            <p:ph type="title"/>
          </p:nvPr>
        </p:nvSpPr>
        <p:spPr>
          <a:xfrm>
            <a:off x="0" y="3417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420">
                <a:solidFill>
                  <a:srgbClr val="000000"/>
                </a:solidFill>
              </a:rPr>
              <a:t>Le parc paysager des Gibjoncs</a:t>
            </a:r>
            <a:endParaRPr sz="2420">
              <a:solidFill>
                <a:srgbClr val="000000"/>
              </a:solidFill>
            </a:endParaRPr>
          </a:p>
        </p:txBody>
      </p:sp>
      <p:sp>
        <p:nvSpPr>
          <p:cNvPr id="774" name="Google Shape;774;p7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60</a:t>
            </a:fld>
            <a:endParaRPr/>
          </a:p>
        </p:txBody>
      </p:sp>
      <p:pic>
        <p:nvPicPr>
          <p:cNvPr id="775" name="Google Shape;775;p73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8224"/>
            <a:ext cx="4511625" cy="27936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776" name="Google Shape;776;p73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312500"/>
            <a:ext cx="4572000" cy="2831002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74"/>
          <p:cNvSpPr txBox="1">
            <a:spLocks noGrp="1"/>
          </p:cNvSpPr>
          <p:nvPr>
            <p:ph type="title"/>
          </p:nvPr>
        </p:nvSpPr>
        <p:spPr>
          <a:xfrm>
            <a:off x="0" y="22105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Le parc paysager des Gibjoncs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82" name="Google Shape;782;p7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61</a:t>
            </a:fld>
            <a:endParaRPr/>
          </a:p>
        </p:txBody>
      </p:sp>
      <p:pic>
        <p:nvPicPr>
          <p:cNvPr id="783" name="Google Shape;783;p74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800" y="762575"/>
            <a:ext cx="7042401" cy="4270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5"/>
          <p:cNvSpPr txBox="1">
            <a:spLocks noGrp="1"/>
          </p:cNvSpPr>
          <p:nvPr>
            <p:ph type="title"/>
          </p:nvPr>
        </p:nvSpPr>
        <p:spPr>
          <a:xfrm>
            <a:off x="0" y="22105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Le parc paysager des Gibjoncs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89" name="Google Shape;789;p7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62</a:t>
            </a:fld>
            <a:endParaRPr/>
          </a:p>
        </p:txBody>
      </p:sp>
      <p:pic>
        <p:nvPicPr>
          <p:cNvPr id="790" name="Google Shape;790;p75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250" y="786475"/>
            <a:ext cx="6839500" cy="42339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6"/>
          <p:cNvSpPr txBox="1">
            <a:spLocks noGrp="1"/>
          </p:cNvSpPr>
          <p:nvPr>
            <p:ph type="title"/>
          </p:nvPr>
        </p:nvSpPr>
        <p:spPr>
          <a:xfrm>
            <a:off x="0" y="22105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Le parc paysager des Gibjoncs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96" name="Google Shape;796;p7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63</a:t>
            </a:fld>
            <a:endParaRPr/>
          </a:p>
        </p:txBody>
      </p:sp>
      <p:pic>
        <p:nvPicPr>
          <p:cNvPr id="797" name="Google Shape;797;p76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313" y="798725"/>
            <a:ext cx="6995374" cy="43447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7"/>
          <p:cNvSpPr txBox="1">
            <a:spLocks noGrp="1"/>
          </p:cNvSpPr>
          <p:nvPr>
            <p:ph type="title"/>
          </p:nvPr>
        </p:nvSpPr>
        <p:spPr>
          <a:xfrm>
            <a:off x="0" y="22105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Le parc paysager des Gibjoncs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3" name="Google Shape;803;p7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64</a:t>
            </a:fld>
            <a:endParaRPr/>
          </a:p>
        </p:txBody>
      </p:sp>
      <p:pic>
        <p:nvPicPr>
          <p:cNvPr id="804" name="Google Shape;804;p77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075" y="794125"/>
            <a:ext cx="6921851" cy="42315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8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810" name="Google Shape;810;p78"/>
          <p:cNvSpPr txBox="1">
            <a:spLocks noGrp="1"/>
          </p:cNvSpPr>
          <p:nvPr>
            <p:ph type="body" idx="1"/>
          </p:nvPr>
        </p:nvSpPr>
        <p:spPr>
          <a:xfrm>
            <a:off x="324600" y="2109200"/>
            <a:ext cx="8494800" cy="27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Des infrastructures sportives et du mobilier urbain (tables de pique-nique).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Un lieu de vie pour la population étudiante (bar avec petites scènes de concert).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Augmenter la signalétique du parc.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11" name="Google Shape;811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65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9385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7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66</a:t>
            </a:fld>
            <a:endParaRPr/>
          </a:p>
        </p:txBody>
      </p:sp>
      <p:sp>
        <p:nvSpPr>
          <p:cNvPr id="818" name="Google Shape;818;p79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9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79"/>
          <p:cNvSpPr/>
          <p:nvPr/>
        </p:nvSpPr>
        <p:spPr>
          <a:xfrm>
            <a:off x="3554900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79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822" name="Google Shape;822;p79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823" name="Google Shape;823;p79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BESOINS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824" name="Google Shape;824;p79"/>
          <p:cNvSpPr txBox="1">
            <a:spLocks noGrp="1"/>
          </p:cNvSpPr>
          <p:nvPr>
            <p:ph type="body" idx="1"/>
          </p:nvPr>
        </p:nvSpPr>
        <p:spPr>
          <a:xfrm>
            <a:off x="2076272" y="1090000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6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Le parc est apprécié pour son espace et sa nature</a:t>
            </a:r>
            <a:endParaRPr sz="16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5" name="Google Shape;825;p79"/>
          <p:cNvSpPr txBox="1">
            <a:spLocks noGrp="1"/>
          </p:cNvSpPr>
          <p:nvPr>
            <p:ph type="body" idx="1"/>
          </p:nvPr>
        </p:nvSpPr>
        <p:spPr>
          <a:xfrm>
            <a:off x="5788525" y="1541150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6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Très peu connu (mal indiqué) et jugé “mal fréquenté”</a:t>
            </a:r>
            <a:endParaRPr sz="1400" dirty="0"/>
          </a:p>
        </p:txBody>
      </p:sp>
      <p:sp>
        <p:nvSpPr>
          <p:cNvPr id="826" name="Google Shape;826;p79"/>
          <p:cNvSpPr txBox="1">
            <a:spLocks noGrp="1"/>
          </p:cNvSpPr>
          <p:nvPr>
            <p:ph type="body" idx="1"/>
          </p:nvPr>
        </p:nvSpPr>
        <p:spPr>
          <a:xfrm>
            <a:off x="3518072" y="3468600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6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Plus de tables de pique-nique côté route de Saint Michel</a:t>
            </a:r>
            <a:endParaRPr sz="16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7" name="Google Shape;827;p79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79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67</a:t>
            </a:fld>
            <a:endParaRPr/>
          </a:p>
        </p:txBody>
      </p:sp>
      <p:pic>
        <p:nvPicPr>
          <p:cNvPr id="834" name="Google Shape;83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50525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80"/>
          <p:cNvSpPr txBox="1"/>
          <p:nvPr/>
        </p:nvSpPr>
        <p:spPr>
          <a:xfrm>
            <a:off x="1402500" y="1640111"/>
            <a:ext cx="6339000" cy="18633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COMMERCES ET SERVICES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81"/>
          <p:cNvSpPr txBox="1">
            <a:spLocks noGrp="1"/>
          </p:cNvSpPr>
          <p:nvPr>
            <p:ph type="title"/>
          </p:nvPr>
        </p:nvSpPr>
        <p:spPr>
          <a:xfrm>
            <a:off x="0" y="2682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Commerces et services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41" name="Google Shape;841;p8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68</a:t>
            </a:fld>
            <a:endParaRPr/>
          </a:p>
        </p:txBody>
      </p:sp>
      <p:pic>
        <p:nvPicPr>
          <p:cNvPr id="842" name="Google Shape;842;p81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199" y="803025"/>
            <a:ext cx="6863600" cy="42489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69</a:t>
            </a:fld>
            <a:endParaRPr/>
          </a:p>
        </p:txBody>
      </p:sp>
      <p:pic>
        <p:nvPicPr>
          <p:cNvPr id="848" name="Google Shape;848;p82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3363" y="817325"/>
            <a:ext cx="6777275" cy="42003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849" name="Google Shape;849;p82"/>
          <p:cNvSpPr txBox="1">
            <a:spLocks noGrp="1"/>
          </p:cNvSpPr>
          <p:nvPr>
            <p:ph type="title"/>
          </p:nvPr>
        </p:nvSpPr>
        <p:spPr>
          <a:xfrm>
            <a:off x="0" y="2682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Commerces et services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26232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L’affiche/flyer avec QR code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30" name="Google Shape;330;p2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</a:t>
            </a:fld>
            <a:endParaRPr/>
          </a:p>
        </p:txBody>
      </p:sp>
      <p:pic>
        <p:nvPicPr>
          <p:cNvPr id="331" name="Google Shape;3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6950" y="0"/>
            <a:ext cx="36366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70</a:t>
            </a:fld>
            <a:endParaRPr/>
          </a:p>
        </p:txBody>
      </p:sp>
      <p:pic>
        <p:nvPicPr>
          <p:cNvPr id="855" name="Google Shape;855;p83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625" y="768550"/>
            <a:ext cx="6860750" cy="42176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856" name="Google Shape;856;p83"/>
          <p:cNvSpPr txBox="1">
            <a:spLocks noGrp="1"/>
          </p:cNvSpPr>
          <p:nvPr>
            <p:ph type="title"/>
          </p:nvPr>
        </p:nvSpPr>
        <p:spPr>
          <a:xfrm>
            <a:off x="0" y="2682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Commerces et services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8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71</a:t>
            </a:fld>
            <a:endParaRPr/>
          </a:p>
        </p:txBody>
      </p:sp>
      <p:pic>
        <p:nvPicPr>
          <p:cNvPr id="862" name="Google Shape;862;p84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375" y="789150"/>
            <a:ext cx="6837252" cy="42397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3" name="Google Shape;863;p84"/>
          <p:cNvSpPr txBox="1">
            <a:spLocks noGrp="1"/>
          </p:cNvSpPr>
          <p:nvPr>
            <p:ph type="title"/>
          </p:nvPr>
        </p:nvSpPr>
        <p:spPr>
          <a:xfrm>
            <a:off x="0" y="2682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Commerces et services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72</a:t>
            </a:fld>
            <a:endParaRPr/>
          </a:p>
        </p:txBody>
      </p:sp>
      <p:pic>
        <p:nvPicPr>
          <p:cNvPr id="869" name="Google Shape;869;p85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225" y="778400"/>
            <a:ext cx="6907550" cy="42760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870" name="Google Shape;870;p85"/>
          <p:cNvSpPr txBox="1">
            <a:spLocks noGrp="1"/>
          </p:cNvSpPr>
          <p:nvPr>
            <p:ph type="title"/>
          </p:nvPr>
        </p:nvSpPr>
        <p:spPr>
          <a:xfrm>
            <a:off x="0" y="2682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Commerces et services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73</a:t>
            </a:fld>
            <a:endParaRPr/>
          </a:p>
        </p:txBody>
      </p:sp>
      <p:sp>
        <p:nvSpPr>
          <p:cNvPr id="876" name="Google Shape;876;p86"/>
          <p:cNvSpPr txBox="1">
            <a:spLocks noGrp="1"/>
          </p:cNvSpPr>
          <p:nvPr>
            <p:ph type="title"/>
          </p:nvPr>
        </p:nvSpPr>
        <p:spPr>
          <a:xfrm>
            <a:off x="0" y="26827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Commerces et services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77" name="Google Shape;877;p86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913" y="798450"/>
            <a:ext cx="6684175" cy="41319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7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883" name="Google Shape;883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74</a:t>
            </a:fld>
            <a:endParaRPr/>
          </a:p>
        </p:txBody>
      </p:sp>
      <p:sp>
        <p:nvSpPr>
          <p:cNvPr id="884" name="Google Shape;884;p87"/>
          <p:cNvSpPr txBox="1">
            <a:spLocks noGrp="1"/>
          </p:cNvSpPr>
          <p:nvPr>
            <p:ph type="body" idx="1"/>
          </p:nvPr>
        </p:nvSpPr>
        <p:spPr>
          <a:xfrm>
            <a:off x="245950" y="2139625"/>
            <a:ext cx="8494800" cy="29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231">
                <a:solidFill>
                  <a:srgbClr val="121435"/>
                </a:solidFill>
              </a:rPr>
              <a:t>→ </a:t>
            </a:r>
            <a:r>
              <a:rPr lang="fr" sz="4231">
                <a:solidFill>
                  <a:srgbClr val="000000"/>
                </a:solidFill>
              </a:rPr>
              <a:t>La population étudiante désire avoir des services de médecins généralistes et de santé à proximité de leur lieu d’enseignement.</a:t>
            </a:r>
            <a:endParaRPr sz="423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231">
                <a:solidFill>
                  <a:srgbClr val="000000"/>
                </a:solidFill>
              </a:rPr>
              <a:t>→ Conservation de la poste.</a:t>
            </a:r>
            <a:endParaRPr sz="4231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231">
                <a:solidFill>
                  <a:srgbClr val="000000"/>
                </a:solidFill>
              </a:rPr>
              <a:t>→ Service de salons de coiffure et d'esthétique.</a:t>
            </a:r>
            <a:endParaRPr sz="423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231">
                <a:solidFill>
                  <a:srgbClr val="000000"/>
                </a:solidFill>
              </a:rPr>
              <a:t>→ Service de friperie avec des vêtements à faible coût.</a:t>
            </a:r>
            <a:endParaRPr sz="423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231">
                <a:solidFill>
                  <a:srgbClr val="000000"/>
                </a:solidFill>
              </a:rPr>
              <a:t>→ Installation d’un commerce alimentaire sur le secteur Turly.</a:t>
            </a:r>
            <a:endParaRPr sz="423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252272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50525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8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75</a:t>
            </a:fld>
            <a:endParaRPr/>
          </a:p>
        </p:txBody>
      </p:sp>
      <p:sp>
        <p:nvSpPr>
          <p:cNvPr id="891" name="Google Shape;891;p88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88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88"/>
          <p:cNvSpPr/>
          <p:nvPr/>
        </p:nvSpPr>
        <p:spPr>
          <a:xfrm>
            <a:off x="3554900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88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895" name="Google Shape;895;p88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896" name="Google Shape;896;p88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BESOINS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897" name="Google Shape;897;p88"/>
          <p:cNvSpPr txBox="1">
            <a:spLocks noGrp="1"/>
          </p:cNvSpPr>
          <p:nvPr>
            <p:ph type="body" idx="1"/>
          </p:nvPr>
        </p:nvSpPr>
        <p:spPr>
          <a:xfrm>
            <a:off x="1981093" y="800225"/>
            <a:ext cx="2978782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3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Pharmacie de Cap Nord : borne de téléconsultation médicale (possibilité de consulter un médecin dans les 10 min)</a:t>
            </a:r>
            <a:endParaRPr sz="23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8" name="Google Shape;898;p88"/>
          <p:cNvSpPr txBox="1">
            <a:spLocks noGrp="1"/>
          </p:cNvSpPr>
          <p:nvPr>
            <p:ph type="body" idx="1"/>
          </p:nvPr>
        </p:nvSpPr>
        <p:spPr>
          <a:xfrm>
            <a:off x="5751700" y="1187231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6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Peu de personnes vont à Cap Nord (sentiment d’insécurité)</a:t>
            </a:r>
            <a:endParaRPr sz="16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9" name="Google Shape;899;p88"/>
          <p:cNvSpPr txBox="1">
            <a:spLocks noGrp="1"/>
          </p:cNvSpPr>
          <p:nvPr>
            <p:ph type="body" idx="1"/>
          </p:nvPr>
        </p:nvSpPr>
        <p:spPr>
          <a:xfrm>
            <a:off x="3554900" y="3188050"/>
            <a:ext cx="2883600" cy="1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6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Besoins en matière de santé (médecins), d'esthétique, alimentation et lieux de convivialité </a:t>
            </a:r>
            <a:endParaRPr sz="16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0" name="Google Shape;900;p88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88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76</a:t>
            </a:fld>
            <a:endParaRPr/>
          </a:p>
        </p:txBody>
      </p:sp>
      <p:pic>
        <p:nvPicPr>
          <p:cNvPr id="907" name="Google Shape;90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3125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89"/>
          <p:cNvSpPr txBox="1"/>
          <p:nvPr/>
        </p:nvSpPr>
        <p:spPr>
          <a:xfrm>
            <a:off x="1402500" y="1640111"/>
            <a:ext cx="6339000" cy="18633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ECONOMIE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90"/>
          <p:cNvSpPr txBox="1">
            <a:spLocks noGrp="1"/>
          </p:cNvSpPr>
          <p:nvPr>
            <p:ph type="title"/>
          </p:nvPr>
        </p:nvSpPr>
        <p:spPr>
          <a:xfrm>
            <a:off x="0" y="3941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Economie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14" name="Google Shape;914;p9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77</a:t>
            </a:fld>
            <a:endParaRPr/>
          </a:p>
        </p:txBody>
      </p:sp>
      <p:pic>
        <p:nvPicPr>
          <p:cNvPr id="915" name="Google Shape;915;p90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700" y="898825"/>
            <a:ext cx="6694600" cy="41409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9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78</a:t>
            </a:fld>
            <a:endParaRPr/>
          </a:p>
        </p:txBody>
      </p:sp>
      <p:pic>
        <p:nvPicPr>
          <p:cNvPr id="921" name="Google Shape;921;p91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713" y="912650"/>
            <a:ext cx="6656575" cy="41207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922" name="Google Shape;922;p91"/>
          <p:cNvSpPr txBox="1">
            <a:spLocks noGrp="1"/>
          </p:cNvSpPr>
          <p:nvPr>
            <p:ph type="title"/>
          </p:nvPr>
        </p:nvSpPr>
        <p:spPr>
          <a:xfrm>
            <a:off x="0" y="3941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Economie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9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79</a:t>
            </a:fld>
            <a:endParaRPr/>
          </a:p>
        </p:txBody>
      </p:sp>
      <p:pic>
        <p:nvPicPr>
          <p:cNvPr id="928" name="Google Shape;928;p92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175" y="913667"/>
            <a:ext cx="6715650" cy="4104008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929" name="Google Shape;929;p92"/>
          <p:cNvSpPr txBox="1">
            <a:spLocks noGrp="1"/>
          </p:cNvSpPr>
          <p:nvPr>
            <p:ph type="title"/>
          </p:nvPr>
        </p:nvSpPr>
        <p:spPr>
          <a:xfrm>
            <a:off x="0" y="3941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Economie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"/>
          <p:cNvSpPr txBox="1"/>
          <p:nvPr/>
        </p:nvSpPr>
        <p:spPr>
          <a:xfrm>
            <a:off x="5424650" y="1213375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1"/>
          <p:cNvSpPr txBox="1"/>
          <p:nvPr/>
        </p:nvSpPr>
        <p:spPr>
          <a:xfrm>
            <a:off x="1091525" y="43805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latin typeface="Nunito"/>
                <a:ea typeface="Nunito"/>
                <a:cs typeface="Nunito"/>
                <a:sym typeface="Nunito"/>
              </a:rPr>
              <a:t>III. Le questionnaire par thématique </a:t>
            </a:r>
            <a:endParaRPr sz="30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8" name="Google Shape;338;p21"/>
          <p:cNvSpPr txBox="1"/>
          <p:nvPr/>
        </p:nvSpPr>
        <p:spPr>
          <a:xfrm>
            <a:off x="546775" y="1220682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Profil</a:t>
            </a:r>
            <a:endParaRPr sz="2000" dirty="0">
              <a:solidFill>
                <a:srgbClr val="233A4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Logement </a:t>
            </a:r>
            <a:endParaRPr sz="2000" dirty="0">
              <a:solidFill>
                <a:srgbClr val="233A4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Transports/Mobilité </a:t>
            </a:r>
            <a:endParaRPr sz="2000" dirty="0">
              <a:solidFill>
                <a:srgbClr val="233A4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Restauration </a:t>
            </a:r>
            <a:endParaRPr sz="2000" dirty="0">
              <a:solidFill>
                <a:srgbClr val="233A4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Loisirs </a:t>
            </a:r>
            <a:endParaRPr sz="2000" dirty="0">
              <a:solidFill>
                <a:srgbClr val="233A4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 dirty="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1"/>
          <p:cNvSpPr txBox="1"/>
          <p:nvPr/>
        </p:nvSpPr>
        <p:spPr>
          <a:xfrm>
            <a:off x="8501309" y="47498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8</a:t>
            </a:fld>
            <a:endParaRPr sz="1000">
              <a:solidFill>
                <a:srgbClr val="233A4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0" name="Google Shape;340;p21"/>
          <p:cNvSpPr txBox="1"/>
          <p:nvPr/>
        </p:nvSpPr>
        <p:spPr>
          <a:xfrm>
            <a:off x="5471721" y="1347750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Commerces et services</a:t>
            </a:r>
            <a:endParaRPr sz="2000" dirty="0">
              <a:solidFill>
                <a:srgbClr val="233A4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Économie </a:t>
            </a:r>
            <a:endParaRPr sz="2000" dirty="0">
              <a:solidFill>
                <a:srgbClr val="233A4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Vie associative et animations</a:t>
            </a:r>
            <a:endParaRPr sz="2000" dirty="0">
              <a:solidFill>
                <a:srgbClr val="233A4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Le Parc Paysager Des Gibjoncs </a:t>
            </a:r>
            <a:endParaRPr sz="2000" dirty="0">
              <a:solidFill>
                <a:srgbClr val="233A4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2000" dirty="0">
                <a:solidFill>
                  <a:srgbClr val="233A44"/>
                </a:solidFill>
                <a:latin typeface="Nunito Medium"/>
                <a:ea typeface="Nunito Medium"/>
                <a:cs typeface="Nunito Medium"/>
                <a:sym typeface="Nunito Medium"/>
              </a:rPr>
              <a:t>Votre Quartier Selo</a:t>
            </a:r>
            <a:r>
              <a:rPr lang="fr" sz="2000" dirty="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n Vous </a:t>
            </a:r>
            <a:endParaRPr sz="2000" dirty="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15" y="2163025"/>
            <a:ext cx="548699" cy="5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4">
            <a:alphaModFix/>
          </a:blip>
          <a:srcRect l="59695" t="54379"/>
          <a:stretch/>
        </p:blipFill>
        <p:spPr>
          <a:xfrm flipH="1">
            <a:off x="171226" y="2987975"/>
            <a:ext cx="920299" cy="39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950" y="3648481"/>
            <a:ext cx="731566" cy="54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883" y="4432913"/>
            <a:ext cx="611700" cy="6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1450" y="1423175"/>
            <a:ext cx="611701" cy="55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19674" y="3759832"/>
            <a:ext cx="517548" cy="5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0050" y="4549400"/>
            <a:ext cx="1160539" cy="6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1"/>
          <p:cNvPicPr preferRelativeResize="0"/>
          <p:nvPr/>
        </p:nvPicPr>
        <p:blipFill rotWithShape="1">
          <a:blip r:embed="rId4">
            <a:alphaModFix/>
          </a:blip>
          <a:srcRect l="18615" t="54379" r="38600"/>
          <a:stretch/>
        </p:blipFill>
        <p:spPr>
          <a:xfrm flipH="1">
            <a:off x="3381460" y="2992463"/>
            <a:ext cx="954601" cy="38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 rotWithShape="1">
          <a:blip r:embed="rId7">
            <a:alphaModFix/>
          </a:blip>
          <a:srcRect r="57855"/>
          <a:stretch/>
        </p:blipFill>
        <p:spPr>
          <a:xfrm>
            <a:off x="4751450" y="3094837"/>
            <a:ext cx="257800" cy="55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 rotWithShape="1">
          <a:blip r:embed="rId9">
            <a:alphaModFix/>
          </a:blip>
          <a:srcRect l="36964"/>
          <a:stretch/>
        </p:blipFill>
        <p:spPr>
          <a:xfrm>
            <a:off x="4784528" y="3041119"/>
            <a:ext cx="731549" cy="61167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1"/>
          <p:cNvSpPr/>
          <p:nvPr/>
        </p:nvSpPr>
        <p:spPr>
          <a:xfrm rot="539012">
            <a:off x="5169403" y="4344563"/>
            <a:ext cx="655136" cy="357778"/>
          </a:xfrm>
          <a:prstGeom prst="cloudCallout">
            <a:avLst>
              <a:gd name="adj1" fmla="val -26082"/>
              <a:gd name="adj2" fmla="val 98463"/>
            </a:avLst>
          </a:prstGeom>
          <a:solidFill>
            <a:srgbClr val="000000"/>
          </a:solidFill>
          <a:ln w="9525" cap="flat" cmpd="sng">
            <a:solidFill>
              <a:srgbClr val="233A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2" name="Google Shape;352;p21"/>
          <p:cNvCxnSpPr/>
          <p:nvPr/>
        </p:nvCxnSpPr>
        <p:spPr>
          <a:xfrm flipH="1">
            <a:off x="4330050" y="1630763"/>
            <a:ext cx="6000" cy="3108000"/>
          </a:xfrm>
          <a:prstGeom prst="straightConnector1">
            <a:avLst/>
          </a:prstGeom>
          <a:noFill/>
          <a:ln w="9525" cap="flat" cmpd="sng">
            <a:solidFill>
              <a:srgbClr val="233A4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3" name="Google Shape;35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3029" y="1381852"/>
            <a:ext cx="517550" cy="50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54821" y="2308237"/>
            <a:ext cx="447255" cy="4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9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80</a:t>
            </a:fld>
            <a:endParaRPr/>
          </a:p>
        </p:txBody>
      </p:sp>
      <p:pic>
        <p:nvPicPr>
          <p:cNvPr id="935" name="Google Shape;935;p93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88" y="893575"/>
            <a:ext cx="7613025" cy="40280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936" name="Google Shape;936;p93"/>
          <p:cNvSpPr txBox="1">
            <a:spLocks noGrp="1"/>
          </p:cNvSpPr>
          <p:nvPr>
            <p:ph type="title"/>
          </p:nvPr>
        </p:nvSpPr>
        <p:spPr>
          <a:xfrm>
            <a:off x="0" y="3941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Economie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94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942" name="Google Shape;942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81</a:t>
            </a:fld>
            <a:endParaRPr/>
          </a:p>
        </p:txBody>
      </p:sp>
      <p:sp>
        <p:nvSpPr>
          <p:cNvPr id="943" name="Google Shape;943;p94"/>
          <p:cNvSpPr txBox="1">
            <a:spLocks noGrp="1"/>
          </p:cNvSpPr>
          <p:nvPr>
            <p:ph type="body" idx="1"/>
          </p:nvPr>
        </p:nvSpPr>
        <p:spPr>
          <a:xfrm>
            <a:off x="324600" y="1959025"/>
            <a:ext cx="8494800" cy="29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Un passage dans les classes.</a:t>
            </a:r>
            <a:endParaRPr sz="20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Une permanence d'au moins une semaine (ESOPE, YEP’S, CAF, BIJ…).</a:t>
            </a:r>
            <a:endParaRPr sz="20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Des affiches.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Mettre en place des actions de loisirs à très faible coût voir gratuites.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3125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9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82</a:t>
            </a:fld>
            <a:endParaRPr/>
          </a:p>
        </p:txBody>
      </p:sp>
      <p:sp>
        <p:nvSpPr>
          <p:cNvPr id="950" name="Google Shape;950;p95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95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95"/>
          <p:cNvSpPr/>
          <p:nvPr/>
        </p:nvSpPr>
        <p:spPr>
          <a:xfrm>
            <a:off x="3554900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95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954" name="Google Shape;954;p95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955" name="Google Shape;955;p95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BESOINS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956" name="Google Shape;956;p95"/>
          <p:cNvSpPr txBox="1">
            <a:spLocks noGrp="1"/>
          </p:cNvSpPr>
          <p:nvPr>
            <p:ph type="body" idx="1"/>
          </p:nvPr>
        </p:nvSpPr>
        <p:spPr>
          <a:xfrm>
            <a:off x="1987225" y="96417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Une grande partie de la population étudiante a la possibilité d’avoir un loisir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7" name="Google Shape;957;p95"/>
          <p:cNvSpPr txBox="1">
            <a:spLocks noGrp="1"/>
          </p:cNvSpPr>
          <p:nvPr>
            <p:ph type="body" idx="1"/>
          </p:nvPr>
        </p:nvSpPr>
        <p:spPr>
          <a:xfrm>
            <a:off x="5788525" y="1245151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Beaucoup souhaitent travailler mais leur emploi du temps ne le leur permet pas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8" name="Google Shape;958;p95"/>
          <p:cNvSpPr txBox="1">
            <a:spLocks noGrp="1"/>
          </p:cNvSpPr>
          <p:nvPr>
            <p:ph type="body" idx="1"/>
          </p:nvPr>
        </p:nvSpPr>
        <p:spPr>
          <a:xfrm>
            <a:off x="3554900" y="313977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Lieux pour orienter les étudiants, apprentis que ce soit pour des aides financières ou pour aider à trouver un job étudiant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9" name="Google Shape;959;p95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95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9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83</a:t>
            </a:fld>
            <a:endParaRPr/>
          </a:p>
        </p:txBody>
      </p:sp>
      <p:sp>
        <p:nvSpPr>
          <p:cNvPr id="967" name="Google Shape;967;p96"/>
          <p:cNvSpPr txBox="1"/>
          <p:nvPr/>
        </p:nvSpPr>
        <p:spPr>
          <a:xfrm>
            <a:off x="1402500" y="1116751"/>
            <a:ext cx="6339000" cy="29100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VIE ASSOCIATIVE ET ANIMATIONS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97"/>
          <p:cNvSpPr txBox="1">
            <a:spLocks noGrp="1"/>
          </p:cNvSpPr>
          <p:nvPr>
            <p:ph type="title"/>
          </p:nvPr>
        </p:nvSpPr>
        <p:spPr>
          <a:xfrm>
            <a:off x="0" y="2368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Vie associative et animations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73" name="Google Shape;973;p9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84</a:t>
            </a:fld>
            <a:endParaRPr/>
          </a:p>
        </p:txBody>
      </p:sp>
      <p:pic>
        <p:nvPicPr>
          <p:cNvPr id="974" name="Google Shape;974;p97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625" y="751725"/>
            <a:ext cx="6874750" cy="42558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9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85</a:t>
            </a:fld>
            <a:endParaRPr/>
          </a:p>
        </p:txBody>
      </p:sp>
      <p:pic>
        <p:nvPicPr>
          <p:cNvPr id="980" name="Google Shape;980;p98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288" y="709975"/>
            <a:ext cx="6965424" cy="42962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1" name="Google Shape;981;p98"/>
          <p:cNvSpPr txBox="1">
            <a:spLocks noGrp="1"/>
          </p:cNvSpPr>
          <p:nvPr>
            <p:ph type="title"/>
          </p:nvPr>
        </p:nvSpPr>
        <p:spPr>
          <a:xfrm>
            <a:off x="0" y="2368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Vie associative et animations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9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86</a:t>
            </a:fld>
            <a:endParaRPr/>
          </a:p>
        </p:txBody>
      </p:sp>
      <p:pic>
        <p:nvPicPr>
          <p:cNvPr id="987" name="Google Shape;987;p99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862" y="772425"/>
            <a:ext cx="6832275" cy="42295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988" name="Google Shape;988;p99"/>
          <p:cNvSpPr txBox="1">
            <a:spLocks noGrp="1"/>
          </p:cNvSpPr>
          <p:nvPr>
            <p:ph type="title"/>
          </p:nvPr>
        </p:nvSpPr>
        <p:spPr>
          <a:xfrm>
            <a:off x="0" y="2368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Vie associative et animations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0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87</a:t>
            </a:fld>
            <a:endParaRPr/>
          </a:p>
        </p:txBody>
      </p:sp>
      <p:pic>
        <p:nvPicPr>
          <p:cNvPr id="994" name="Google Shape;994;p100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513" y="764400"/>
            <a:ext cx="6856975" cy="41903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995" name="Google Shape;995;p100"/>
          <p:cNvSpPr txBox="1">
            <a:spLocks noGrp="1"/>
          </p:cNvSpPr>
          <p:nvPr>
            <p:ph type="title"/>
          </p:nvPr>
        </p:nvSpPr>
        <p:spPr>
          <a:xfrm>
            <a:off x="0" y="2368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Vie associative et animations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0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88</a:t>
            </a:fld>
            <a:endParaRPr/>
          </a:p>
        </p:txBody>
      </p:sp>
      <p:pic>
        <p:nvPicPr>
          <p:cNvPr id="1001" name="Google Shape;1001;p101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250" y="716875"/>
            <a:ext cx="6947500" cy="43008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002" name="Google Shape;1002;p101"/>
          <p:cNvSpPr txBox="1">
            <a:spLocks noGrp="1"/>
          </p:cNvSpPr>
          <p:nvPr>
            <p:ph type="title"/>
          </p:nvPr>
        </p:nvSpPr>
        <p:spPr>
          <a:xfrm>
            <a:off x="0" y="236800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Vie associative et animations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02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1008" name="Google Shape;1008;p102"/>
          <p:cNvSpPr txBox="1">
            <a:spLocks noGrp="1"/>
          </p:cNvSpPr>
          <p:nvPr>
            <p:ph type="body" idx="1"/>
          </p:nvPr>
        </p:nvSpPr>
        <p:spPr>
          <a:xfrm>
            <a:off x="324475" y="2233575"/>
            <a:ext cx="8494800" cy="23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"/>
              <a:t>→ </a:t>
            </a:r>
            <a:r>
              <a:rPr lang="fr" sz="2000">
                <a:solidFill>
                  <a:srgbClr val="000000"/>
                </a:solidFill>
              </a:rPr>
              <a:t>Un espace où les associations peuvent tenir une permanence pour faciliter la communication afin de pouvoir avoir plus d'étudiants bénévoles et/ou bénéficiaires.</a:t>
            </a:r>
            <a:endParaRPr sz="2000"/>
          </a:p>
        </p:txBody>
      </p:sp>
      <p:sp>
        <p:nvSpPr>
          <p:cNvPr id="1009" name="Google Shape;1009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89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2"/>
          <p:cNvSpPr txBox="1">
            <a:spLocks noGrp="1"/>
          </p:cNvSpPr>
          <p:nvPr>
            <p:ph type="title"/>
          </p:nvPr>
        </p:nvSpPr>
        <p:spPr>
          <a:xfrm>
            <a:off x="1162250" y="45702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QUELQUES CHIFFRES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60" name="Google Shape;360;p22"/>
          <p:cNvSpPr/>
          <p:nvPr/>
        </p:nvSpPr>
        <p:spPr>
          <a:xfrm>
            <a:off x="-15725" y="-62925"/>
            <a:ext cx="519000" cy="5410800"/>
          </a:xfrm>
          <a:prstGeom prst="rect">
            <a:avLst/>
          </a:prstGeom>
          <a:gradFill>
            <a:gsLst>
              <a:gs pos="0">
                <a:srgbClr val="FFE599"/>
              </a:gs>
              <a:gs pos="91000">
                <a:srgbClr val="FFD966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1" name="Google Shape;361;p22"/>
          <p:cNvCxnSpPr/>
          <p:nvPr/>
        </p:nvCxnSpPr>
        <p:spPr>
          <a:xfrm>
            <a:off x="1085325" y="2799825"/>
            <a:ext cx="6622200" cy="15600"/>
          </a:xfrm>
          <a:prstGeom prst="straightConnector1">
            <a:avLst/>
          </a:prstGeom>
          <a:noFill/>
          <a:ln w="952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" name="Google Shape;362;p22"/>
          <p:cNvSpPr/>
          <p:nvPr/>
        </p:nvSpPr>
        <p:spPr>
          <a:xfrm>
            <a:off x="1085325" y="2729025"/>
            <a:ext cx="204600" cy="1572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2"/>
          <p:cNvSpPr/>
          <p:nvPr/>
        </p:nvSpPr>
        <p:spPr>
          <a:xfrm>
            <a:off x="3195800" y="2729025"/>
            <a:ext cx="204600" cy="1572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2"/>
          <p:cNvSpPr/>
          <p:nvPr/>
        </p:nvSpPr>
        <p:spPr>
          <a:xfrm>
            <a:off x="5306263" y="2729025"/>
            <a:ext cx="204600" cy="1572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"/>
          <p:cNvSpPr/>
          <p:nvPr/>
        </p:nvSpPr>
        <p:spPr>
          <a:xfrm>
            <a:off x="7502925" y="2729025"/>
            <a:ext cx="204600" cy="1572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"/>
          <p:cNvSpPr txBox="1"/>
          <p:nvPr/>
        </p:nvSpPr>
        <p:spPr>
          <a:xfrm>
            <a:off x="1085325" y="2886225"/>
            <a:ext cx="18876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>
                <a:latin typeface="Nunito"/>
                <a:ea typeface="Nunito"/>
                <a:cs typeface="Nunito"/>
                <a:sym typeface="Nunito"/>
              </a:rPr>
              <a:t>Le questionnaire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latin typeface="Nunito Medium"/>
                <a:ea typeface="Nunito Medium"/>
                <a:cs typeface="Nunito Medium"/>
                <a:sym typeface="Nunito Medium"/>
              </a:rPr>
              <a:t>124 questions 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Nunito Medium"/>
                <a:ea typeface="Nunito Medium"/>
                <a:cs typeface="Nunito Medium"/>
                <a:sym typeface="Nunito Medium"/>
              </a:rPr>
              <a:t>~ 20-30 min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67" name="Google Shape;367;p22"/>
          <p:cNvSpPr txBox="1"/>
          <p:nvPr/>
        </p:nvSpPr>
        <p:spPr>
          <a:xfrm>
            <a:off x="3101425" y="2886225"/>
            <a:ext cx="18876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>
                <a:latin typeface="Nunito"/>
                <a:ea typeface="Nunito"/>
                <a:cs typeface="Nunito"/>
                <a:sym typeface="Nunito"/>
              </a:rPr>
              <a:t>Nombre d’étudiants sur le secteur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>
                <a:latin typeface="Nunito Medium"/>
                <a:ea typeface="Nunito Medium"/>
                <a:cs typeface="Nunito Medium"/>
                <a:sym typeface="Nunito Medium"/>
              </a:rPr>
              <a:t>3000 étudiants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68" name="Google Shape;368;p22"/>
          <p:cNvSpPr txBox="1"/>
          <p:nvPr/>
        </p:nvSpPr>
        <p:spPr>
          <a:xfrm>
            <a:off x="5306275" y="2886225"/>
            <a:ext cx="18876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>
                <a:latin typeface="Nunito"/>
                <a:ea typeface="Nunito"/>
                <a:cs typeface="Nunito"/>
                <a:sym typeface="Nunito"/>
              </a:rPr>
              <a:t>Nos attentes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latin typeface="Nunito Medium"/>
                <a:ea typeface="Nunito Medium"/>
                <a:cs typeface="Nunito Medium"/>
                <a:sym typeface="Nunito Medium"/>
              </a:rPr>
              <a:t>10% 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Nunito Medium"/>
                <a:ea typeface="Nunito Medium"/>
                <a:cs typeface="Nunito Medium"/>
                <a:sym typeface="Nunito Medium"/>
              </a:rPr>
              <a:t>Soit 300 étudiants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69" name="Google Shape;369;p22"/>
          <p:cNvSpPr txBox="1"/>
          <p:nvPr/>
        </p:nvSpPr>
        <p:spPr>
          <a:xfrm>
            <a:off x="7511125" y="2886225"/>
            <a:ext cx="13602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>
                <a:latin typeface="Nunito"/>
                <a:ea typeface="Nunito"/>
                <a:cs typeface="Nunito"/>
                <a:sym typeface="Nunito"/>
              </a:rPr>
              <a:t>Résultats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>
                <a:latin typeface="Nunito Medium"/>
                <a:ea typeface="Nunito Medium"/>
                <a:cs typeface="Nunito Medium"/>
                <a:sym typeface="Nunito Medium"/>
              </a:rPr>
              <a:t>160 réponses Soit ~ 5%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70" name="Google Shape;370;p2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</a:t>
            </a:fld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0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90</a:t>
            </a:fld>
            <a:endParaRPr/>
          </a:p>
        </p:txBody>
      </p:sp>
      <p:sp>
        <p:nvSpPr>
          <p:cNvPr id="1016" name="Google Shape;1016;p103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103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103"/>
          <p:cNvSpPr/>
          <p:nvPr/>
        </p:nvSpPr>
        <p:spPr>
          <a:xfrm>
            <a:off x="3554900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103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20" name="Google Shape;1020;p103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21" name="Google Shape;1021;p103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BESOINS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22" name="Google Shape;1022;p103"/>
          <p:cNvSpPr txBox="1">
            <a:spLocks noGrp="1"/>
          </p:cNvSpPr>
          <p:nvPr>
            <p:ph type="body" idx="1"/>
          </p:nvPr>
        </p:nvSpPr>
        <p:spPr>
          <a:xfrm>
            <a:off x="1989522" y="896850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10000"/>
          </a:bodyPr>
          <a:lstStyle/>
          <a:p>
            <a:pPr marL="457200" lvl="0" indent="-30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Fort tissu associatif sur les quartiers Chancellerie-Gibjoncs-Moulon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L’association  Bourges Campus est un atout majeur pour connecter les différents établissements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103"/>
          <p:cNvSpPr txBox="1">
            <a:spLocks noGrp="1"/>
          </p:cNvSpPr>
          <p:nvPr>
            <p:ph type="body" idx="1"/>
          </p:nvPr>
        </p:nvSpPr>
        <p:spPr>
          <a:xfrm>
            <a:off x="5725597" y="124242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10000"/>
          </a:bodyPr>
          <a:lstStyle/>
          <a:p>
            <a:pPr marL="457200" lvl="0" indent="-30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Généralement les associations et animations sont méconnues 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Manque important de communication de la part des associations mais aussi des services présents dans le quartier 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4" name="Google Shape;1024;p103"/>
          <p:cNvSpPr txBox="1">
            <a:spLocks noGrp="1"/>
          </p:cNvSpPr>
          <p:nvPr>
            <p:ph type="body" idx="1"/>
          </p:nvPr>
        </p:nvSpPr>
        <p:spPr>
          <a:xfrm>
            <a:off x="3554897" y="321972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10000"/>
          </a:bodyPr>
          <a:lstStyle/>
          <a:p>
            <a:pPr marL="457200" lvl="0" indent="-30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La mise en place d’animations inter-établissements d’enseignement pourrait beaucoup intéresser</a:t>
            </a:r>
            <a:endParaRPr sz="240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Plusieurs étudiants aimeraient s’investir dans la vie associative du quartier</a:t>
            </a:r>
            <a:endParaRPr sz="240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03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03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0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91</a:t>
            </a:fld>
            <a:endParaRPr/>
          </a:p>
        </p:txBody>
      </p:sp>
      <p:pic>
        <p:nvPicPr>
          <p:cNvPr id="1032" name="Google Shape;1032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00252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04"/>
          <p:cNvSpPr txBox="1"/>
          <p:nvPr/>
        </p:nvSpPr>
        <p:spPr>
          <a:xfrm>
            <a:off x="1402500" y="1116751"/>
            <a:ext cx="6339000" cy="29100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1">
                <a:latin typeface="Nunito"/>
                <a:ea typeface="Nunito"/>
                <a:cs typeface="Nunito"/>
                <a:sym typeface="Nunito"/>
              </a:rPr>
              <a:t>VOTRE QUARTIER SELON VOUS</a:t>
            </a:r>
            <a:endParaRPr sz="60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05"/>
          <p:cNvSpPr txBox="1">
            <a:spLocks noGrp="1"/>
          </p:cNvSpPr>
          <p:nvPr>
            <p:ph type="title"/>
          </p:nvPr>
        </p:nvSpPr>
        <p:spPr>
          <a:xfrm>
            <a:off x="0" y="20532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Votre quartier selon vous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39" name="Google Shape;1039;p10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92</a:t>
            </a:fld>
            <a:endParaRPr/>
          </a:p>
        </p:txBody>
      </p:sp>
      <p:pic>
        <p:nvPicPr>
          <p:cNvPr id="1040" name="Google Shape;1040;p105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750" y="698850"/>
            <a:ext cx="7030500" cy="435618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06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1046" name="Google Shape;1046;p106"/>
          <p:cNvSpPr txBox="1">
            <a:spLocks noGrp="1"/>
          </p:cNvSpPr>
          <p:nvPr>
            <p:ph type="body" idx="1"/>
          </p:nvPr>
        </p:nvSpPr>
        <p:spPr>
          <a:xfrm>
            <a:off x="324600" y="2109200"/>
            <a:ext cx="8494800" cy="27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Intégrer davantage les étudiants, apprentis et lycéens dans la modification du quartier.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Des animations et des activités inter-établissements.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47" name="Google Shape;1047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93</a:t>
            </a:fld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00252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0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94</a:t>
            </a:fld>
            <a:endParaRPr/>
          </a:p>
        </p:txBody>
      </p:sp>
      <p:sp>
        <p:nvSpPr>
          <p:cNvPr id="1054" name="Google Shape;1054;p107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07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07"/>
          <p:cNvSpPr/>
          <p:nvPr/>
        </p:nvSpPr>
        <p:spPr>
          <a:xfrm>
            <a:off x="3554900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07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58" name="Google Shape;1058;p107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59" name="Google Shape;1059;p107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BESOINS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60" name="Google Shape;1060;p107"/>
          <p:cNvSpPr txBox="1">
            <a:spLocks noGrp="1"/>
          </p:cNvSpPr>
          <p:nvPr>
            <p:ph type="body" idx="1"/>
          </p:nvPr>
        </p:nvSpPr>
        <p:spPr>
          <a:xfrm>
            <a:off x="2076275" y="1190375"/>
            <a:ext cx="2883600" cy="9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Un pôle d’étudiants et d’apprentis important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1" name="Google Shape;1061;p107"/>
          <p:cNvSpPr txBox="1">
            <a:spLocks noGrp="1"/>
          </p:cNvSpPr>
          <p:nvPr>
            <p:ph type="body" idx="1"/>
          </p:nvPr>
        </p:nvSpPr>
        <p:spPr>
          <a:xfrm>
            <a:off x="5788522" y="132107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Peu de commerces, de lieux de rencontres et très peu d’activités sur la rue de Turly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2" name="Google Shape;1062;p107"/>
          <p:cNvSpPr txBox="1">
            <a:spLocks noGrp="1"/>
          </p:cNvSpPr>
          <p:nvPr>
            <p:ph type="body" idx="1"/>
          </p:nvPr>
        </p:nvSpPr>
        <p:spPr>
          <a:xfrm>
            <a:off x="3554900" y="3258876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45720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38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Vie de campus, lieux de rencontre </a:t>
            </a:r>
            <a:endParaRPr sz="38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7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38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Demande de relations entre les établissements et les services de la ville/agglomération</a:t>
            </a:r>
            <a:endParaRPr sz="38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3" name="Google Shape;1063;p107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07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0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95</a:t>
            </a:fld>
            <a:endParaRPr/>
          </a:p>
        </p:txBody>
      </p:sp>
      <p:pic>
        <p:nvPicPr>
          <p:cNvPr id="1070" name="Google Shape;1070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1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108"/>
          <p:cNvSpPr txBox="1"/>
          <p:nvPr/>
        </p:nvSpPr>
        <p:spPr>
          <a:xfrm>
            <a:off x="1006675" y="1793100"/>
            <a:ext cx="7324500" cy="155730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400" b="1" dirty="0">
                <a:latin typeface="Nunito"/>
                <a:ea typeface="Nunito"/>
                <a:cs typeface="Nunito"/>
                <a:sym typeface="Nunito"/>
              </a:rPr>
              <a:t>COMMUNICATION</a:t>
            </a:r>
            <a:endParaRPr sz="6000" b="1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09"/>
          <p:cNvSpPr txBox="1">
            <a:spLocks noGrp="1"/>
          </p:cNvSpPr>
          <p:nvPr>
            <p:ph type="title"/>
          </p:nvPr>
        </p:nvSpPr>
        <p:spPr>
          <a:xfrm>
            <a:off x="0" y="189625"/>
            <a:ext cx="9144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Communication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77" name="Google Shape;1077;p10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96</a:t>
            </a:fld>
            <a:endParaRPr/>
          </a:p>
        </p:txBody>
      </p:sp>
      <p:pic>
        <p:nvPicPr>
          <p:cNvPr id="1078" name="Google Shape;1078;p109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950" y="658825"/>
            <a:ext cx="7158100" cy="43773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10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propositions </a:t>
            </a:r>
            <a:endParaRPr/>
          </a:p>
        </p:txBody>
      </p:sp>
      <p:sp>
        <p:nvSpPr>
          <p:cNvPr id="1084" name="Google Shape;1084;p110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Un lieu qui serait identifié par les étudiants pour les associations et les services.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Plusieurs étudiants référents qui feraient visiter aux nouveaux arrivants le quartier.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→ Plus de communication sur les réseaux sociaux.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85" name="Google Shape;1085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97</a:t>
            </a:fld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1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1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98</a:t>
            </a:fld>
            <a:endParaRPr/>
          </a:p>
        </p:txBody>
      </p:sp>
      <p:sp>
        <p:nvSpPr>
          <p:cNvPr id="1092" name="Google Shape;1092;p111"/>
          <p:cNvSpPr/>
          <p:nvPr/>
        </p:nvSpPr>
        <p:spPr>
          <a:xfrm>
            <a:off x="2076275" y="2639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11"/>
          <p:cNvSpPr/>
          <p:nvPr/>
        </p:nvSpPr>
        <p:spPr>
          <a:xfrm>
            <a:off x="5788525" y="6208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11"/>
          <p:cNvSpPr/>
          <p:nvPr/>
        </p:nvSpPr>
        <p:spPr>
          <a:xfrm>
            <a:off x="3554900" y="2639075"/>
            <a:ext cx="2883600" cy="2375100"/>
          </a:xfrm>
          <a:prstGeom prst="ellipse">
            <a:avLst/>
          </a:prstGeom>
          <a:solidFill>
            <a:srgbClr val="F1C232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11"/>
          <p:cNvSpPr txBox="1">
            <a:spLocks noGrp="1"/>
          </p:cNvSpPr>
          <p:nvPr>
            <p:ph type="title" idx="4294967295"/>
          </p:nvPr>
        </p:nvSpPr>
        <p:spPr>
          <a:xfrm>
            <a:off x="2605775" y="47932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FORCES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96" name="Google Shape;1096;p111"/>
          <p:cNvSpPr txBox="1">
            <a:spLocks noGrp="1"/>
          </p:cNvSpPr>
          <p:nvPr>
            <p:ph type="title" idx="4294967295"/>
          </p:nvPr>
        </p:nvSpPr>
        <p:spPr>
          <a:xfrm>
            <a:off x="6318025" y="7646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FAIBLESSES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97" name="Google Shape;1097;p111"/>
          <p:cNvSpPr txBox="1">
            <a:spLocks noGrp="1"/>
          </p:cNvSpPr>
          <p:nvPr>
            <p:ph type="title" idx="4294967295"/>
          </p:nvPr>
        </p:nvSpPr>
        <p:spPr>
          <a:xfrm>
            <a:off x="4084400" y="2764900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000000"/>
                </a:solidFill>
              </a:rPr>
              <a:t>BESOINS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098" name="Google Shape;1098;p111"/>
          <p:cNvSpPr txBox="1">
            <a:spLocks noGrp="1"/>
          </p:cNvSpPr>
          <p:nvPr>
            <p:ph type="body" idx="1"/>
          </p:nvPr>
        </p:nvSpPr>
        <p:spPr>
          <a:xfrm>
            <a:off x="2076275" y="970975"/>
            <a:ext cx="27054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Les réseaux sociaux sont le moyen de communication privilégié par les jeunes (15-25 ans)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9" name="Google Shape;1099;p111"/>
          <p:cNvSpPr txBox="1">
            <a:spLocks noGrp="1"/>
          </p:cNvSpPr>
          <p:nvPr>
            <p:ph type="body" idx="1"/>
          </p:nvPr>
        </p:nvSpPr>
        <p:spPr>
          <a:xfrm>
            <a:off x="5788522" y="132107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ct val="100000"/>
              <a:buFont typeface="Arial"/>
              <a:buChar char="●"/>
            </a:pPr>
            <a:r>
              <a:rPr lang="fr" sz="24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Manque de communication de la part des associations mais aussi des services présents sur le quartier des Gibjoncs</a:t>
            </a:r>
            <a:endParaRPr sz="24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0" name="Google Shape;1100;p111"/>
          <p:cNvSpPr txBox="1">
            <a:spLocks noGrp="1"/>
          </p:cNvSpPr>
          <p:nvPr>
            <p:ph type="body" idx="1"/>
          </p:nvPr>
        </p:nvSpPr>
        <p:spPr>
          <a:xfrm>
            <a:off x="3554897" y="3339275"/>
            <a:ext cx="2883600" cy="16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435"/>
              </a:buClr>
              <a:buSzPts val="1500"/>
              <a:buFont typeface="Arial"/>
              <a:buChar char="●"/>
            </a:pPr>
            <a:r>
              <a:rPr lang="fr" sz="1500" dirty="0">
                <a:solidFill>
                  <a:srgbClr val="121435"/>
                </a:solidFill>
                <a:latin typeface="Arial"/>
                <a:ea typeface="Arial"/>
                <a:cs typeface="Arial"/>
                <a:sym typeface="Arial"/>
              </a:rPr>
              <a:t>Plus d’affiches au sein des établissements scolaires et de posts sur les réseaux sociaux</a:t>
            </a:r>
            <a:endParaRPr sz="1500" dirty="0">
              <a:solidFill>
                <a:srgbClr val="1214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1" name="Google Shape;1101;p111"/>
          <p:cNvSpPr/>
          <p:nvPr/>
        </p:nvSpPr>
        <p:spPr>
          <a:xfrm>
            <a:off x="0" y="-377500"/>
            <a:ext cx="1824600" cy="5784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11"/>
          <p:cNvSpPr txBox="1">
            <a:spLocks noGrp="1"/>
          </p:cNvSpPr>
          <p:nvPr>
            <p:ph type="title" idx="4294967295"/>
          </p:nvPr>
        </p:nvSpPr>
        <p:spPr>
          <a:xfrm>
            <a:off x="0" y="263975"/>
            <a:ext cx="18246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H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599"/>
            </a:gs>
            <a:gs pos="91000">
              <a:srgbClr val="FFD966"/>
            </a:gs>
            <a:gs pos="100000">
              <a:srgbClr val="FAD25C"/>
            </a:gs>
          </a:gsLst>
          <a:lin ang="5400700" scaled="0"/>
        </a:gradFill>
        <a:effectLst/>
      </p:bgPr>
    </p:bg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12"/>
          <p:cNvSpPr txBox="1">
            <a:spLocks noGrp="1"/>
          </p:cNvSpPr>
          <p:nvPr>
            <p:ph type="title"/>
          </p:nvPr>
        </p:nvSpPr>
        <p:spPr>
          <a:xfrm>
            <a:off x="1056750" y="4569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V. Conclusion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08" name="Google Shape;1108;p1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99</a:t>
            </a:fld>
            <a:endParaRPr/>
          </a:p>
        </p:txBody>
      </p:sp>
      <p:sp>
        <p:nvSpPr>
          <p:cNvPr id="1109" name="Google Shape;1109;p112"/>
          <p:cNvSpPr txBox="1"/>
          <p:nvPr/>
        </p:nvSpPr>
        <p:spPr>
          <a:xfrm>
            <a:off x="550525" y="1337000"/>
            <a:ext cx="8210700" cy="29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fr" sz="2000">
                <a:latin typeface="Nunito"/>
                <a:ea typeface="Nunito"/>
                <a:cs typeface="Nunito"/>
                <a:sym typeface="Nunito"/>
              </a:rPr>
              <a:t>Pallier à l'insécurité du quartier afin d'améliorer son image et la qualité de vie des usagers.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fr" sz="2000">
                <a:latin typeface="Nunito"/>
                <a:ea typeface="Nunito"/>
                <a:cs typeface="Nunito"/>
                <a:sym typeface="Nunito"/>
              </a:rPr>
              <a:t>Mettre l'accent sur la communication pour faire connaître le quartier et ceci par des moyens modernes notamment par les réseaux sociaux mais aussi par la communication directe.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unito"/>
              <a:buChar char="●"/>
            </a:pPr>
            <a:r>
              <a:rPr lang="fr" sz="2000">
                <a:latin typeface="Nunito"/>
                <a:ea typeface="Nunito"/>
                <a:cs typeface="Nunito"/>
                <a:sym typeface="Nunito"/>
              </a:rPr>
              <a:t>Développer un esprit et des lieux “campus”.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1956</Words>
  <Application>Microsoft Office PowerPoint</Application>
  <PresentationFormat>Affichage à l'écran (16:9)</PresentationFormat>
  <Paragraphs>444</Paragraphs>
  <Slides>101</Slides>
  <Notes>101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101</vt:i4>
      </vt:variant>
    </vt:vector>
  </HeadingPairs>
  <TitlesOfParts>
    <vt:vector size="107" baseType="lpstr">
      <vt:lpstr>Arial</vt:lpstr>
      <vt:lpstr>Calibri</vt:lpstr>
      <vt:lpstr>Nunito Medium</vt:lpstr>
      <vt:lpstr>Maven Pro</vt:lpstr>
      <vt:lpstr>Nunito</vt:lpstr>
      <vt:lpstr>Momentum</vt:lpstr>
      <vt:lpstr>Présentation PowerPoint</vt:lpstr>
      <vt:lpstr>SOMMAIRE :   Présentation du secteur et état des lieux des ressources  Méthode de recueil des informations Thématiques de l’enquête  Analyse des réponses  Conclusion  </vt:lpstr>
      <vt:lpstr>Présentation du secteur</vt:lpstr>
      <vt:lpstr>Présentation PowerPoint</vt:lpstr>
      <vt:lpstr>Présentation PowerPoint</vt:lpstr>
      <vt:lpstr>II. Méthode  </vt:lpstr>
      <vt:lpstr>L’affiche/flyer avec QR code</vt:lpstr>
      <vt:lpstr>Présentation PowerPoint</vt:lpstr>
      <vt:lpstr>QUELQUES CHIFFRES</vt:lpstr>
      <vt:lpstr>IV. Analyse par thématiques : Les résultats obtenus </vt:lpstr>
      <vt:lpstr>Présentation PowerPoint</vt:lpstr>
      <vt:lpstr>Profil :classes d’âge  </vt:lpstr>
      <vt:lpstr>Profil : genre  </vt:lpstr>
      <vt:lpstr>Présentation PowerPoint</vt:lpstr>
      <vt:lpstr>Présentation PowerPoint</vt:lpstr>
      <vt:lpstr> Profil : établissement fréquenté</vt:lpstr>
      <vt:lpstr>Fréquence du retour du domicile parental </vt:lpstr>
      <vt:lpstr>Présentation PowerPoint</vt:lpstr>
      <vt:lpstr>Type de logement</vt:lpstr>
      <vt:lpstr>Logement : choix du quartier</vt:lpstr>
      <vt:lpstr>Logement : prix</vt:lpstr>
      <vt:lpstr>Logement   </vt:lpstr>
      <vt:lpstr>Logement   </vt:lpstr>
      <vt:lpstr>Les propositions </vt:lpstr>
      <vt:lpstr>FORCES</vt:lpstr>
      <vt:lpstr>Présentation PowerPoint</vt:lpstr>
      <vt:lpstr>Transports : permis de conduire </vt:lpstr>
      <vt:lpstr>Transports  </vt:lpstr>
      <vt:lpstr>Transports : stationnement </vt:lpstr>
      <vt:lpstr>Transports : covoiturage</vt:lpstr>
      <vt:lpstr>Transports </vt:lpstr>
      <vt:lpstr>Transports </vt:lpstr>
      <vt:lpstr>Transports en commun </vt:lpstr>
      <vt:lpstr>Transports : les bus</vt:lpstr>
      <vt:lpstr>Transports </vt:lpstr>
      <vt:lpstr>Transports </vt:lpstr>
      <vt:lpstr>Transports </vt:lpstr>
      <vt:lpstr>Les propositions </vt:lpstr>
      <vt:lpstr>FORCES</vt:lpstr>
      <vt:lpstr>Présentation PowerPoint</vt:lpstr>
      <vt:lpstr>Restauration : l’offre</vt:lpstr>
      <vt:lpstr>Restauration</vt:lpstr>
      <vt:lpstr>Restauration : moyens financiers</vt:lpstr>
      <vt:lpstr>Restauration</vt:lpstr>
      <vt:lpstr>Restauration</vt:lpstr>
      <vt:lpstr>Les propositions </vt:lpstr>
      <vt:lpstr>FORCES</vt:lpstr>
      <vt:lpstr>Présentation PowerPoint</vt:lpstr>
      <vt:lpstr>Loisirs : connaissance des infrastructures</vt:lpstr>
      <vt:lpstr>Loisirs</vt:lpstr>
      <vt:lpstr>Loisirs : fréquentation des espaces verts</vt:lpstr>
      <vt:lpstr>Loisirs : fréquentation des espaces verts</vt:lpstr>
      <vt:lpstr>Loisirs : fréquentation des espaces verts</vt:lpstr>
      <vt:lpstr>Loisirs : fréquentation des espaces verts</vt:lpstr>
      <vt:lpstr>Loisirs</vt:lpstr>
      <vt:lpstr>Loisirs</vt:lpstr>
      <vt:lpstr>Les propositions </vt:lpstr>
      <vt:lpstr>FORCES</vt:lpstr>
      <vt:lpstr>Présentation PowerPoint</vt:lpstr>
      <vt:lpstr>Le parc paysager des Gibjoncs</vt:lpstr>
      <vt:lpstr>Le parc paysager des Gibjoncs</vt:lpstr>
      <vt:lpstr>Le parc paysager des Gibjoncs</vt:lpstr>
      <vt:lpstr>Le parc paysager des Gibjoncs</vt:lpstr>
      <vt:lpstr>Le parc paysager des Gibjoncs</vt:lpstr>
      <vt:lpstr>Les propositions </vt:lpstr>
      <vt:lpstr>FORCES</vt:lpstr>
      <vt:lpstr>Présentation PowerPoint</vt:lpstr>
      <vt:lpstr>Commerces et services</vt:lpstr>
      <vt:lpstr>Commerces et services</vt:lpstr>
      <vt:lpstr>Commerces et services</vt:lpstr>
      <vt:lpstr>Commerces et services</vt:lpstr>
      <vt:lpstr>Commerces et services</vt:lpstr>
      <vt:lpstr>Commerces et services</vt:lpstr>
      <vt:lpstr>Les propositions </vt:lpstr>
      <vt:lpstr>FORCES</vt:lpstr>
      <vt:lpstr>Présentation PowerPoint</vt:lpstr>
      <vt:lpstr>Economie</vt:lpstr>
      <vt:lpstr>Economie</vt:lpstr>
      <vt:lpstr>Economie</vt:lpstr>
      <vt:lpstr>Economie</vt:lpstr>
      <vt:lpstr>Les propositions </vt:lpstr>
      <vt:lpstr>FORCES</vt:lpstr>
      <vt:lpstr>Présentation PowerPoint</vt:lpstr>
      <vt:lpstr>Vie associative et animations</vt:lpstr>
      <vt:lpstr>Vie associative et animations</vt:lpstr>
      <vt:lpstr>Vie associative et animations</vt:lpstr>
      <vt:lpstr>Vie associative et animations</vt:lpstr>
      <vt:lpstr>Vie associative et animations</vt:lpstr>
      <vt:lpstr>Les propositions </vt:lpstr>
      <vt:lpstr>FORCES</vt:lpstr>
      <vt:lpstr>Présentation PowerPoint</vt:lpstr>
      <vt:lpstr>Votre quartier selon vous</vt:lpstr>
      <vt:lpstr>Les propositions </vt:lpstr>
      <vt:lpstr>FORCES</vt:lpstr>
      <vt:lpstr>Présentation PowerPoint</vt:lpstr>
      <vt:lpstr>Communication</vt:lpstr>
      <vt:lpstr>Les propositions </vt:lpstr>
      <vt:lpstr>FORCES</vt:lpstr>
      <vt:lpstr>V. Conclusion </vt:lpstr>
      <vt:lpstr>Présentation PowerPoint</vt:lpstr>
      <vt:lpstr>Merci de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CAMBIANICA Anne</dc:creator>
  <cp:lastModifiedBy>CAMBIANICA Anne</cp:lastModifiedBy>
  <cp:revision>5</cp:revision>
  <dcterms:modified xsi:type="dcterms:W3CDTF">2022-06-14T10:06:59Z</dcterms:modified>
</cp:coreProperties>
</file>